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4" r:id="rId3"/>
    <p:sldMasterId id="2147483671" r:id="rId4"/>
    <p:sldMasterId id="2147483679" r:id="rId5"/>
  </p:sldMasterIdLst>
  <p:notesMasterIdLst>
    <p:notesMasterId r:id="rId36"/>
  </p:notesMasterIdLst>
  <p:sldIdLst>
    <p:sldId id="286" r:id="rId6"/>
    <p:sldId id="257" r:id="rId7"/>
    <p:sldId id="280" r:id="rId8"/>
    <p:sldId id="287" r:id="rId9"/>
    <p:sldId id="335" r:id="rId10"/>
    <p:sldId id="336" r:id="rId11"/>
    <p:sldId id="281" r:id="rId12"/>
    <p:sldId id="304" r:id="rId13"/>
    <p:sldId id="337" r:id="rId14"/>
    <p:sldId id="338" r:id="rId15"/>
    <p:sldId id="340" r:id="rId16"/>
    <p:sldId id="282" r:id="rId17"/>
    <p:sldId id="285" r:id="rId18"/>
    <p:sldId id="341" r:id="rId19"/>
    <p:sldId id="342" r:id="rId20"/>
    <p:sldId id="344" r:id="rId21"/>
    <p:sldId id="356" r:id="rId22"/>
    <p:sldId id="345" r:id="rId23"/>
    <p:sldId id="346" r:id="rId24"/>
    <p:sldId id="357" r:id="rId25"/>
    <p:sldId id="349" r:id="rId26"/>
    <p:sldId id="350" r:id="rId27"/>
    <p:sldId id="351" r:id="rId28"/>
    <p:sldId id="353" r:id="rId29"/>
    <p:sldId id="354" r:id="rId30"/>
    <p:sldId id="348" r:id="rId31"/>
    <p:sldId id="283" r:id="rId32"/>
    <p:sldId id="305" r:id="rId33"/>
    <p:sldId id="277" r:id="rId34"/>
    <p:sldId id="27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orient="horz" pos="1525">
          <p15:clr>
            <a:srgbClr val="A4A3A4"/>
          </p15:clr>
        </p15:guide>
        <p15:guide id="3" pos="38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343434"/>
    <a:srgbClr val="5E5E5E"/>
    <a:srgbClr val="666666"/>
    <a:srgbClr val="747474"/>
    <a:srgbClr val="868686"/>
    <a:srgbClr val="939393"/>
    <a:srgbClr val="000000"/>
    <a:srgbClr val="333333"/>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9631" autoAdjust="0"/>
  </p:normalViewPr>
  <p:slideViewPr>
    <p:cSldViewPr snapToGrid="0" showGuides="1">
      <p:cViewPr varScale="1">
        <p:scale>
          <a:sx n="70" d="100"/>
          <a:sy n="70" d="100"/>
        </p:scale>
        <p:origin x="108" y="60"/>
      </p:cViewPr>
      <p:guideLst>
        <p:guide orient="horz" pos="2137"/>
        <p:guide orient="horz" pos="1525"/>
        <p:guide pos="3885"/>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2020/10/16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strVal val="4/3*#ppt_w"/>
                                          </p:val>
                                        </p:tav>
                                        <p:tav tm="100000">
                                          <p:val>
                                            <p:strVal val="#ppt_w"/>
                                          </p:val>
                                        </p:tav>
                                      </p:tavLst>
                                    </p:anim>
                                    <p:anim calcmode="lin" valueType="num">
                                      <p:cBhvr>
                                        <p:cTn id="8"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brightnessContrast bright="-39000"/>
                        </a14:imgEffect>
                        <a14:imgEffect>
                          <a14:saturation sat="0"/>
                        </a14:imgEffect>
                      </a14:imgLayer>
                    </a14:imgProps>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9AA11-1125-413D-B3C3-EAF9A3A3778C}" type="datetimeFigureOut">
              <a:rPr lang="zh-CN" altLang="en-US" smtClean="0">
                <a:solidFill>
                  <a:prstClr val="black">
                    <a:tint val="75000"/>
                  </a:prstClr>
                </a:solidFill>
              </a:rPr>
              <a:t>2020/10/16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4F8D63B-6CC8-4463-A942-F5622E36F982}"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strVal val="4/3*#ppt_w"/>
                                          </p:val>
                                        </p:tav>
                                        <p:tav tm="100000">
                                          <p:val>
                                            <p:strVal val="#ppt_w"/>
                                          </p:val>
                                        </p:tav>
                                      </p:tavLst>
                                    </p:anim>
                                    <p:anim calcmode="lin" valueType="num">
                                      <p:cBhvr>
                                        <p:cTn id="8"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brightnessContrast bright="-39000"/>
                        </a14:imgEffect>
                        <a14:imgEffect>
                          <a14:saturation sat="0"/>
                        </a14:imgEffect>
                      </a14:imgLayer>
                    </a14:imgProps>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7" name="组合 6"/>
          <p:cNvGrpSpPr/>
          <p:nvPr userDrawn="1"/>
        </p:nvGrpSpPr>
        <p:grpSpPr>
          <a:xfrm>
            <a:off x="10354490" y="487231"/>
            <a:ext cx="1258237" cy="355823"/>
            <a:chOff x="479376" y="479847"/>
            <a:chExt cx="4271963" cy="1208088"/>
          </a:xfrm>
          <a:solidFill>
            <a:schemeClr val="tx1">
              <a:lumMod val="85000"/>
              <a:lumOff val="15000"/>
            </a:schemeClr>
          </a:solidFill>
        </p:grpSpPr>
        <p:sp>
          <p:nvSpPr>
            <p:cNvPr id="8"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7" name="组合 6"/>
          <p:cNvGrpSpPr/>
          <p:nvPr userDrawn="1"/>
        </p:nvGrpSpPr>
        <p:grpSpPr>
          <a:xfrm>
            <a:off x="10354490" y="487231"/>
            <a:ext cx="1258237" cy="355823"/>
            <a:chOff x="479376" y="479847"/>
            <a:chExt cx="4271963" cy="1208088"/>
          </a:xfrm>
          <a:solidFill>
            <a:schemeClr val="tx1">
              <a:lumMod val="85000"/>
              <a:lumOff val="15000"/>
            </a:schemeClr>
          </a:solidFill>
        </p:grpSpPr>
        <p:sp>
          <p:nvSpPr>
            <p:cNvPr id="8"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8" name="组合 7"/>
          <p:cNvGrpSpPr/>
          <p:nvPr userDrawn="1"/>
        </p:nvGrpSpPr>
        <p:grpSpPr>
          <a:xfrm>
            <a:off x="10354490" y="487231"/>
            <a:ext cx="1258237" cy="355823"/>
            <a:chOff x="479376" y="479847"/>
            <a:chExt cx="4271963" cy="1208088"/>
          </a:xfrm>
          <a:solidFill>
            <a:schemeClr val="tx1">
              <a:lumMod val="85000"/>
              <a:lumOff val="15000"/>
            </a:schemeClr>
          </a:solidFill>
        </p:grpSpPr>
        <p:sp>
          <p:nvSpPr>
            <p:cNvPr id="9"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3" presetClass="entr" presetSubtype="28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strVal val="4/3*#ppt_w"/>
                                          </p:val>
                                        </p:tav>
                                        <p:tav tm="100000">
                                          <p:val>
                                            <p:strVal val="#ppt_w"/>
                                          </p:val>
                                        </p:tav>
                                      </p:tavLst>
                                    </p:anim>
                                    <p:anim calcmode="lin" valueType="num">
                                      <p:cBhvr>
                                        <p:cTn id="11"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brightnessContrast bright="-39000"/>
                        </a14:imgEffect>
                        <a14:imgEffect>
                          <a14:saturation sat="0"/>
                        </a14:imgEffect>
                      </a14:imgLayer>
                    </a14:imgProps>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9AA11-1125-413D-B3C3-EAF9A3A3778C}" type="datetimeFigureOut">
              <a:rPr lang="zh-CN" altLang="en-US" smtClean="0"/>
              <a:t>2020/10/16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F8D63B-6CC8-4463-A942-F5622E36F982}"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strVal val="4/3*#ppt_w"/>
                                          </p:val>
                                        </p:tav>
                                        <p:tav tm="100000">
                                          <p:val>
                                            <p:strVal val="#ppt_w"/>
                                          </p:val>
                                        </p:tav>
                                      </p:tavLst>
                                    </p:anim>
                                    <p:anim calcmode="lin" valueType="num">
                                      <p:cBhvr>
                                        <p:cTn id="8"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brightnessContrast bright="-39000"/>
                        </a14:imgEffect>
                        <a14:imgEffect>
                          <a14:saturation sat="0"/>
                        </a14:imgEffect>
                      </a14:imgLayer>
                    </a14:imgProps>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9AA11-1125-413D-B3C3-EAF9A3A3778C}" type="datetimeFigureOut">
              <a:rPr lang="zh-CN" altLang="en-US" smtClean="0">
                <a:solidFill>
                  <a:prstClr val="black">
                    <a:tint val="75000"/>
                  </a:prstClr>
                </a:solidFill>
              </a:rPr>
              <a:t>2020/10/16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4F8D63B-6CC8-4463-A942-F5622E36F982}"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8" name="组合 7"/>
          <p:cNvGrpSpPr/>
          <p:nvPr userDrawn="1"/>
        </p:nvGrpSpPr>
        <p:grpSpPr>
          <a:xfrm>
            <a:off x="10354490" y="487231"/>
            <a:ext cx="1258237" cy="355823"/>
            <a:chOff x="479376" y="479847"/>
            <a:chExt cx="4271963" cy="1208088"/>
          </a:xfrm>
          <a:solidFill>
            <a:schemeClr val="tx1">
              <a:lumMod val="85000"/>
              <a:lumOff val="15000"/>
            </a:schemeClr>
          </a:solidFill>
        </p:grpSpPr>
        <p:sp>
          <p:nvSpPr>
            <p:cNvPr id="9" name="Freeform 5"/>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12"/>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lstStyle/>
            <a:p>
              <a:endParaRPr lang="zh-CN" altLang="en-US"/>
            </a:p>
          </p:txBody>
        </p:sp>
        <p:sp>
          <p:nvSpPr>
            <p:cNvPr id="17" name="Freeform 13"/>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14"/>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lstStyle/>
            <a:p>
              <a:endParaRPr lang="zh-CN" altLang="en-US"/>
            </a:p>
          </p:txBody>
        </p:sp>
        <p:sp>
          <p:nvSpPr>
            <p:cNvPr id="19" name="Freeform 15"/>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6"/>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lstStyle/>
            <a:p>
              <a:endParaRPr lang="zh-CN" altLang="en-US"/>
            </a:p>
          </p:txBody>
        </p:sp>
        <p:sp>
          <p:nvSpPr>
            <p:cNvPr id="21" name="Freeform 17"/>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8"/>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lstStyle/>
            <a:p>
              <a:endParaRPr lang="zh-CN" altLang="en-US"/>
            </a:p>
          </p:txBody>
        </p:sp>
        <p:sp>
          <p:nvSpPr>
            <p:cNvPr id="23" name="Freeform 19"/>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20"/>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lstStyle/>
            <a:p>
              <a:endParaRPr lang="zh-CN" altLang="en-US"/>
            </a:p>
          </p:txBody>
        </p:sp>
        <p:sp>
          <p:nvSpPr>
            <p:cNvPr id="25" name="Freeform 21"/>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lstStyle/>
            <a:p>
              <a:endParaRPr lang="zh-CN" altLang="en-US"/>
            </a:p>
          </p:txBody>
        </p:sp>
        <p:sp>
          <p:nvSpPr>
            <p:cNvPr id="2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lstStyle/>
            <a:p>
              <a:endParaRPr lang="zh-CN" altLang="en-US"/>
            </a:p>
          </p:txBody>
        </p:sp>
        <p:sp>
          <p:nvSpPr>
            <p:cNvPr id="27" name="Freeform 23"/>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lstStyle/>
            <a:p>
              <a:endParaRPr lang="zh-CN" altLang="en-US"/>
            </a:p>
          </p:txBody>
        </p:sp>
        <p:sp>
          <p:nvSpPr>
            <p:cNvPr id="28" name="Freeform 24"/>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25"/>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lstStyle/>
            <a:p>
              <a:endParaRPr lang="zh-CN" altLang="en-US"/>
            </a:p>
          </p:txBody>
        </p:sp>
        <p:sp>
          <p:nvSpPr>
            <p:cNvPr id="30" name="Freeform 26"/>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29"/>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lstStyle/>
            <a:p>
              <a:endParaRPr lang="zh-CN" altLang="en-US"/>
            </a:p>
          </p:txBody>
        </p:sp>
        <p:sp>
          <p:nvSpPr>
            <p:cNvPr id="34" name="Freeform 30"/>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lstStyle/>
            <a:p>
              <a:endParaRPr lang="zh-CN" altLang="en-US"/>
            </a:p>
          </p:txBody>
        </p:sp>
        <p:sp>
          <p:nvSpPr>
            <p:cNvPr id="35" name="Freeform 31"/>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36" name="Freeform 32"/>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37" name="Freeform 33"/>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4"/>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35"/>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36"/>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37"/>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lstStyle/>
            <a:p>
              <a:endParaRPr lang="zh-CN" altLang="en-US"/>
            </a:p>
          </p:txBody>
        </p:sp>
        <p:sp>
          <p:nvSpPr>
            <p:cNvPr id="42" name="Freeform 38"/>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lstStyle/>
            <a:p>
              <a:endParaRPr lang="zh-CN" altLang="en-US"/>
            </a:p>
          </p:txBody>
        </p:sp>
        <p:sp>
          <p:nvSpPr>
            <p:cNvPr id="4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lstStyle/>
            <a:p>
              <a:endParaRPr lang="zh-CN" altLang="en-US"/>
            </a:p>
          </p:txBody>
        </p:sp>
        <p:sp>
          <p:nvSpPr>
            <p:cNvPr id="44" name="Freeform 40"/>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lstStyle/>
            <a:p>
              <a:endParaRPr lang="zh-CN" altLang="en-US"/>
            </a:p>
          </p:txBody>
        </p:sp>
        <p:sp>
          <p:nvSpPr>
            <p:cNvPr id="45" name="Freeform 41"/>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42"/>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43"/>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44"/>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46"/>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48"/>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49"/>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50"/>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51"/>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52"/>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53"/>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54"/>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55"/>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lstStyle/>
            <a:p>
              <a:endParaRPr lang="zh-CN" altLang="en-US"/>
            </a:p>
          </p:txBody>
        </p:sp>
      </p:grpSp>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3" presetClass="entr" presetSubtype="28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strVal val="4/3*#ppt_w"/>
                                          </p:val>
                                        </p:tav>
                                        <p:tav tm="100000">
                                          <p:val>
                                            <p:strVal val="#ppt_w"/>
                                          </p:val>
                                        </p:tav>
                                      </p:tavLst>
                                    </p:anim>
                                    <p:anim calcmode="lin" valueType="num">
                                      <p:cBhvr>
                                        <p:cTn id="11"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brightnessContrast bright="-39000"/>
                        </a14:imgEffect>
                        <a14:imgEffect>
                          <a14:saturation sat="0"/>
                        </a14:imgEffect>
                      </a14:imgLayer>
                    </a14:imgProps>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B9AA11-1125-413D-B3C3-EAF9A3A3778C}" type="datetimeFigureOut">
              <a:rPr lang="zh-CN" altLang="en-US" smtClean="0"/>
              <a:t>2020/10/16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F8D63B-6CC8-4463-A942-F5622E36F9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t>2020/10/16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solidFill>
                  <a:prstClr val="black">
                    <a:tint val="75000"/>
                  </a:prstClr>
                </a:solidFill>
              </a:rPr>
              <a:t>2020/10/16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solidFill>
                  <a:prstClr val="black">
                    <a:tint val="75000"/>
                  </a:prstClr>
                </a:solidFill>
              </a:rPr>
              <a:t>2020/10/16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t>2020/10/16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solidFill>
                  <a:prstClr val="black">
                    <a:tint val="75000"/>
                  </a:prstClr>
                </a:solidFill>
              </a:rPr>
              <a:t>2020/10/16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1.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6" Type="http://schemas.openxmlformats.org/officeDocument/2006/relationships/tags" Target="../tags/tag27.xml"/><Relationship Id="rId21" Type="http://schemas.openxmlformats.org/officeDocument/2006/relationships/tags" Target="../tags/tag22.xml"/><Relationship Id="rId42" Type="http://schemas.openxmlformats.org/officeDocument/2006/relationships/tags" Target="../tags/tag43.xml"/><Relationship Id="rId47" Type="http://schemas.openxmlformats.org/officeDocument/2006/relationships/tags" Target="../tags/tag48.xml"/><Relationship Id="rId63" Type="http://schemas.openxmlformats.org/officeDocument/2006/relationships/tags" Target="../tags/tag64.xml"/><Relationship Id="rId68" Type="http://schemas.openxmlformats.org/officeDocument/2006/relationships/tags" Target="../tags/tag69.xml"/><Relationship Id="rId16" Type="http://schemas.openxmlformats.org/officeDocument/2006/relationships/tags" Target="../tags/tag17.xml"/><Relationship Id="rId11" Type="http://schemas.openxmlformats.org/officeDocument/2006/relationships/tags" Target="../tags/tag12.xml"/><Relationship Id="rId32" Type="http://schemas.openxmlformats.org/officeDocument/2006/relationships/tags" Target="../tags/tag33.xml"/><Relationship Id="rId37" Type="http://schemas.openxmlformats.org/officeDocument/2006/relationships/tags" Target="../tags/tag38.xml"/><Relationship Id="rId53" Type="http://schemas.openxmlformats.org/officeDocument/2006/relationships/tags" Target="../tags/tag54.xml"/><Relationship Id="rId58" Type="http://schemas.openxmlformats.org/officeDocument/2006/relationships/tags" Target="../tags/tag59.xml"/><Relationship Id="rId74" Type="http://schemas.openxmlformats.org/officeDocument/2006/relationships/tags" Target="../tags/tag75.xml"/><Relationship Id="rId79" Type="http://schemas.openxmlformats.org/officeDocument/2006/relationships/tags" Target="../tags/tag80.xml"/><Relationship Id="rId5" Type="http://schemas.openxmlformats.org/officeDocument/2006/relationships/tags" Target="../tags/tag6.xml"/><Relationship Id="rId61" Type="http://schemas.openxmlformats.org/officeDocument/2006/relationships/tags" Target="../tags/tag62.xml"/><Relationship Id="rId82" Type="http://schemas.openxmlformats.org/officeDocument/2006/relationships/image" Target="../media/image10.png"/><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69" Type="http://schemas.openxmlformats.org/officeDocument/2006/relationships/tags" Target="../tags/tag70.xml"/><Relationship Id="rId77" Type="http://schemas.openxmlformats.org/officeDocument/2006/relationships/tags" Target="../tags/tag78.xml"/><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tags" Target="../tags/tag73.xml"/><Relationship Id="rId80" Type="http://schemas.openxmlformats.org/officeDocument/2006/relationships/slideLayout" Target="../slideLayouts/slideLayout1.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tags" Target="../tags/tag68.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70" Type="http://schemas.openxmlformats.org/officeDocument/2006/relationships/tags" Target="../tags/tag71.xml"/><Relationship Id="rId75" Type="http://schemas.openxmlformats.org/officeDocument/2006/relationships/tags" Target="../tags/tag76.xml"/><Relationship Id="rId83" Type="http://schemas.microsoft.com/office/2007/relationships/hdphoto" Target="../media/hdphoto2.wdp"/><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73" Type="http://schemas.openxmlformats.org/officeDocument/2006/relationships/tags" Target="../tags/tag74.xml"/><Relationship Id="rId78" Type="http://schemas.openxmlformats.org/officeDocument/2006/relationships/tags" Target="../tags/tag79.xml"/><Relationship Id="rId81" Type="http://schemas.openxmlformats.org/officeDocument/2006/relationships/notesSlide" Target="../notesSlides/notesSlide5.xml"/><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 Id="rId34" Type="http://schemas.openxmlformats.org/officeDocument/2006/relationships/tags" Target="../tags/tag35.xml"/><Relationship Id="rId50" Type="http://schemas.openxmlformats.org/officeDocument/2006/relationships/tags" Target="../tags/tag51.xml"/><Relationship Id="rId55" Type="http://schemas.openxmlformats.org/officeDocument/2006/relationships/tags" Target="../tags/tag56.xml"/><Relationship Id="rId76" Type="http://schemas.openxmlformats.org/officeDocument/2006/relationships/tags" Target="../tags/tag77.xml"/><Relationship Id="rId7" Type="http://schemas.openxmlformats.org/officeDocument/2006/relationships/tags" Target="../tags/tag8.xml"/><Relationship Id="rId71" Type="http://schemas.openxmlformats.org/officeDocument/2006/relationships/tags" Target="../tags/tag72.xml"/><Relationship Id="rId2" Type="http://schemas.openxmlformats.org/officeDocument/2006/relationships/tags" Target="../tags/tag3.xml"/><Relationship Id="rId29" Type="http://schemas.openxmlformats.org/officeDocument/2006/relationships/tags" Target="../tags/tag30.xml"/><Relationship Id="rId24" Type="http://schemas.openxmlformats.org/officeDocument/2006/relationships/tags" Target="../tags/tag25.xml"/><Relationship Id="rId40" Type="http://schemas.openxmlformats.org/officeDocument/2006/relationships/tags" Target="../tags/tag41.xml"/><Relationship Id="rId45" Type="http://schemas.openxmlformats.org/officeDocument/2006/relationships/tags" Target="../tags/tag46.xml"/><Relationship Id="rId66" Type="http://schemas.openxmlformats.org/officeDocument/2006/relationships/tags" Target="../tags/tag6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raduation\2020研二下\实习简历\微信图片_2019092011144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5681" y="549941"/>
            <a:ext cx="3310698" cy="859866"/>
          </a:xfrm>
          <a:prstGeom prst="rect">
            <a:avLst/>
          </a:prstGeom>
          <a:noFill/>
          <a:extLst>
            <a:ext uri="{909E8E84-426E-40DD-AFC4-6F175D3DCCD1}">
              <a14:hiddenFill xmlns:a14="http://schemas.microsoft.com/office/drawing/2010/main">
                <a:solidFill>
                  <a:srgbClr val="FFFFFF"/>
                </a:solidFill>
              </a14:hiddenFill>
            </a:ext>
          </a:extLst>
        </p:spPr>
      </p:pic>
      <p:pic>
        <p:nvPicPr>
          <p:cNvPr id="79" name="图片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0689" y="71882"/>
            <a:ext cx="7820116" cy="6858000"/>
          </a:xfrm>
          <a:prstGeom prst="rect">
            <a:avLst/>
          </a:prstGeom>
        </p:spPr>
      </p:pic>
      <p:sp>
        <p:nvSpPr>
          <p:cNvPr id="18" name="文本框 17"/>
          <p:cNvSpPr txBox="1"/>
          <p:nvPr/>
        </p:nvSpPr>
        <p:spPr>
          <a:xfrm>
            <a:off x="1661160" y="4130675"/>
            <a:ext cx="674370" cy="368300"/>
          </a:xfrm>
          <a:prstGeom prst="rect">
            <a:avLst/>
          </a:prstGeom>
          <a:noFill/>
        </p:spPr>
        <p:txBody>
          <a:bodyPr wrap="square" rtlCol="0">
            <a:spAutoFit/>
          </a:bodyPr>
          <a:lstStyle/>
          <a:p>
            <a:r>
              <a:rPr lang="zh-CN" altLang="en-US" dirty="0">
                <a:latin typeface="明兰" panose="02010600030101010101" pitchFamily="2" charset="-122"/>
                <a:ea typeface="明兰" panose="02010600030101010101" pitchFamily="2" charset="-122"/>
              </a:rPr>
              <a:t>张颖</a:t>
            </a: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000">
              <a:latin typeface="明兰" panose="02010600030101010101" pitchFamily="2" charset="-122"/>
              <a:ea typeface="明兰" panose="02010600030101010101" pitchFamily="2" charset="-122"/>
            </a:endParaRPr>
          </a:p>
        </p:txBody>
      </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5582" y="-681260"/>
            <a:ext cx="609600" cy="609600"/>
          </a:xfrm>
          <a:prstGeom prst="rect">
            <a:avLst/>
          </a:prstGeom>
        </p:spPr>
      </p:pic>
      <p:sp>
        <p:nvSpPr>
          <p:cNvPr id="76" name="文本框 75"/>
          <p:cNvSpPr txBox="1"/>
          <p:nvPr/>
        </p:nvSpPr>
        <p:spPr>
          <a:xfrm>
            <a:off x="1596971" y="2519335"/>
            <a:ext cx="8997689" cy="645160"/>
          </a:xfrm>
          <a:prstGeom prst="rect">
            <a:avLst/>
          </a:prstGeom>
          <a:noFill/>
        </p:spPr>
        <p:txBody>
          <a:bodyPr vert="horz" wrap="square" rtlCol="0">
            <a:spAutoFit/>
          </a:bodyPr>
          <a:lstStyle/>
          <a:p>
            <a:r>
              <a:rPr lang="zh-CN" altLang="en-US" sz="3600" b="1"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复合名词短语语义关系研究综述</a:t>
            </a:r>
          </a:p>
        </p:txBody>
      </p:sp>
      <p:cxnSp>
        <p:nvCxnSpPr>
          <p:cNvPr id="77" name="直接连接符 76"/>
          <p:cNvCxnSpPr/>
          <p:nvPr/>
        </p:nvCxnSpPr>
        <p:spPr>
          <a:xfrm flipH="1">
            <a:off x="1661278" y="3428805"/>
            <a:ext cx="7753232"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sp>
        <p:nvSpPr>
          <p:cNvPr id="78" name="矩形 77"/>
          <p:cNvSpPr/>
          <p:nvPr/>
        </p:nvSpPr>
        <p:spPr>
          <a:xfrm>
            <a:off x="1593400" y="3631059"/>
            <a:ext cx="7156034" cy="398780"/>
          </a:xfrm>
          <a:prstGeom prst="rect">
            <a:avLst/>
          </a:prstGeom>
          <a:noFill/>
        </p:spPr>
        <p:txBody>
          <a:bodyPr wrap="square" rtlCol="0">
            <a:spAutoFit/>
          </a:bodyPr>
          <a:lstStyle/>
          <a:p>
            <a:r>
              <a:rPr lang="en-US" altLang="zh-CN" sz="2000" spc="300" dirty="0">
                <a:solidFill>
                  <a:schemeClr val="tx1">
                    <a:lumMod val="85000"/>
                    <a:lumOff val="15000"/>
                  </a:schemeClr>
                </a:solidFill>
                <a:latin typeface="华文细黑" panose="02010600040101010101" pitchFamily="2" charset="-122"/>
                <a:ea typeface="华文细黑" panose="02010600040101010101" pitchFamily="2" charset="-122"/>
              </a:rPr>
              <a:t>18</a:t>
            </a:r>
            <a:r>
              <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rPr>
              <a:t>级语言学及应用语言学硕士研究生 </a:t>
            </a:r>
          </a:p>
        </p:txBody>
      </p: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par>
                                <p:cTn id="8" presetID="63" presetClass="path" presetSubtype="0" decel="30000" fill="hold" nodeType="withEffect">
                                  <p:stCondLst>
                                    <p:cond delay="0"/>
                                  </p:stCondLst>
                                  <p:childTnLst>
                                    <p:animMotion origin="layout" path="M -0.12435 -0.12408 L -1.04167E-6 3.33333E-6 " pathEditMode="relative" rAng="0" ptsTypes="AA">
                                      <p:cBhvr>
                                        <p:cTn id="9" dur="1000" fill="hold"/>
                                        <p:tgtEl>
                                          <p:spTgt spid="79"/>
                                        </p:tgtEl>
                                        <p:attrNameLst>
                                          <p:attrName>ppt_x</p:attrName>
                                          <p:attrName>ppt_y</p:attrName>
                                        </p:attrNameLst>
                                      </p:cBhvr>
                                      <p:rCtr x="6211" y="6204"/>
                                    </p:animMotion>
                                  </p:childTnLst>
                                </p:cTn>
                              </p:par>
                              <p:par>
                                <p:cTn id="10" presetID="6" presetClass="emph" presetSubtype="0" decel="30000" fill="hold" nodeType="withEffect">
                                  <p:stCondLst>
                                    <p:cond delay="0"/>
                                  </p:stCondLst>
                                  <p:childTnLst>
                                    <p:animScale>
                                      <p:cBhvr>
                                        <p:cTn id="11" dur="1000" fill="hold"/>
                                        <p:tgtEl>
                                          <p:spTgt spid="79"/>
                                        </p:tgtEl>
                                      </p:cBhvr>
                                      <p:by x="150000" y="150000"/>
                                      <p:from x="146726" y="119179"/>
                                      <p:to x="100000" y="100000"/>
                                    </p:animScale>
                                  </p:childTnLst>
                                </p:cTn>
                              </p:par>
                              <p:par>
                                <p:cTn id="12" presetID="22" presetClass="entr" presetSubtype="2" fill="hold" nodeType="withEffect">
                                  <p:stCondLst>
                                    <p:cond delay="750"/>
                                  </p:stCondLst>
                                  <p:childTnLst>
                                    <p:set>
                                      <p:cBhvr>
                                        <p:cTn id="13" dur="1" fill="hold">
                                          <p:stCondLst>
                                            <p:cond delay="0"/>
                                          </p:stCondLst>
                                        </p:cTn>
                                        <p:tgtEl>
                                          <p:spTgt spid="77"/>
                                        </p:tgtEl>
                                        <p:attrNameLst>
                                          <p:attrName>style.visibility</p:attrName>
                                        </p:attrNameLst>
                                      </p:cBhvr>
                                      <p:to>
                                        <p:strVal val="visible"/>
                                      </p:to>
                                    </p:set>
                                    <p:animEffect transition="in" filter="wipe(right)">
                                      <p:cBhvr>
                                        <p:cTn id="14" dur="500"/>
                                        <p:tgtEl>
                                          <p:spTgt spid="7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6"/>
                                        </p:tgtEl>
                                        <p:attrNameLst>
                                          <p:attrName>style.visibility</p:attrName>
                                        </p:attrNameLst>
                                      </p:cBhvr>
                                      <p:to>
                                        <p:strVal val="visible"/>
                                      </p:to>
                                    </p:set>
                                    <p:anim calcmode="lin" valueType="num">
                                      <p:cBhvr>
                                        <p:cTn id="18" dur="1000" fill="hold"/>
                                        <p:tgtEl>
                                          <p:spTgt spid="76"/>
                                        </p:tgtEl>
                                        <p:attrNameLst>
                                          <p:attrName>ppt_w</p:attrName>
                                        </p:attrNameLst>
                                      </p:cBhvr>
                                      <p:tavLst>
                                        <p:tav tm="0">
                                          <p:val>
                                            <p:fltVal val="0"/>
                                          </p:val>
                                        </p:tav>
                                        <p:tav tm="100000">
                                          <p:val>
                                            <p:strVal val="#ppt_w"/>
                                          </p:val>
                                        </p:tav>
                                      </p:tavLst>
                                    </p:anim>
                                    <p:anim calcmode="lin" valueType="num">
                                      <p:cBhvr>
                                        <p:cTn id="19" dur="1000" fill="hold"/>
                                        <p:tgtEl>
                                          <p:spTgt spid="76"/>
                                        </p:tgtEl>
                                        <p:attrNameLst>
                                          <p:attrName>ppt_h</p:attrName>
                                        </p:attrNameLst>
                                      </p:cBhvr>
                                      <p:tavLst>
                                        <p:tav tm="0">
                                          <p:val>
                                            <p:fltVal val="0"/>
                                          </p:val>
                                        </p:tav>
                                        <p:tav tm="100000">
                                          <p:val>
                                            <p:strVal val="#ppt_h"/>
                                          </p:val>
                                        </p:tav>
                                      </p:tavLst>
                                    </p:anim>
                                    <p:animEffect transition="in" filter="fade">
                                      <p:cBhvr>
                                        <p:cTn id="20" dur="1000"/>
                                        <p:tgtEl>
                                          <p:spTgt spid="76"/>
                                        </p:tgtEl>
                                      </p:cBhvr>
                                    </p:animEffect>
                                  </p:childTnLst>
                                </p:cTn>
                              </p:par>
                            </p:childTnLst>
                          </p:cTn>
                        </p:par>
                        <p:par>
                          <p:cTn id="21" fill="hold">
                            <p:stCondLst>
                              <p:cond delay="2299"/>
                            </p:stCondLst>
                            <p:childTnLst>
                              <p:par>
                                <p:cTn id="22" presetID="14" presetClass="entr" presetSubtype="1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nodePh="1">
                                  <p:stCondLst>
                                    <p:cond delay="0"/>
                                  </p:stCondLst>
                                  <p:endCondLst>
                                    <p:cond evt="begin" delay="0">
                                      <p:tn val="28"/>
                                    </p:cond>
                                  </p:end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99"/>
                            </p:stCondLst>
                            <p:childTnLst>
                              <p:par>
                                <p:cTn id="32" presetID="31"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p:cTn id="34" dur="1000" fill="hold"/>
                                        <p:tgtEl>
                                          <p:spTgt spid="80"/>
                                        </p:tgtEl>
                                        <p:attrNameLst>
                                          <p:attrName>ppt_w</p:attrName>
                                        </p:attrNameLst>
                                      </p:cBhvr>
                                      <p:tavLst>
                                        <p:tav tm="0">
                                          <p:val>
                                            <p:fltVal val="0"/>
                                          </p:val>
                                        </p:tav>
                                        <p:tav tm="100000">
                                          <p:val>
                                            <p:strVal val="#ppt_w"/>
                                          </p:val>
                                        </p:tav>
                                      </p:tavLst>
                                    </p:anim>
                                    <p:anim calcmode="lin" valueType="num">
                                      <p:cBhvr>
                                        <p:cTn id="35" dur="1000" fill="hold"/>
                                        <p:tgtEl>
                                          <p:spTgt spid="80"/>
                                        </p:tgtEl>
                                        <p:attrNameLst>
                                          <p:attrName>ppt_h</p:attrName>
                                        </p:attrNameLst>
                                      </p:cBhvr>
                                      <p:tavLst>
                                        <p:tav tm="0">
                                          <p:val>
                                            <p:fltVal val="0"/>
                                          </p:val>
                                        </p:tav>
                                        <p:tav tm="100000">
                                          <p:val>
                                            <p:strVal val="#ppt_h"/>
                                          </p:val>
                                        </p:tav>
                                      </p:tavLst>
                                    </p:anim>
                                    <p:anim calcmode="lin" valueType="num">
                                      <p:cBhvr>
                                        <p:cTn id="36" dur="1000" fill="hold"/>
                                        <p:tgtEl>
                                          <p:spTgt spid="80"/>
                                        </p:tgtEl>
                                        <p:attrNameLst>
                                          <p:attrName>style.rotation</p:attrName>
                                        </p:attrNameLst>
                                      </p:cBhvr>
                                      <p:tavLst>
                                        <p:tav tm="0">
                                          <p:val>
                                            <p:fltVal val="90"/>
                                          </p:val>
                                        </p:tav>
                                        <p:tav tm="100000">
                                          <p:val>
                                            <p:fltVal val="0"/>
                                          </p:val>
                                        </p:tav>
                                      </p:tavLst>
                                    </p:anim>
                                    <p:animEffect transition="in" filter="fade">
                                      <p:cBhvr>
                                        <p:cTn id="37" dur="1000"/>
                                        <p:tgtEl>
                                          <p:spTgt spid="80"/>
                                        </p:tgtEl>
                                      </p:cBhvr>
                                    </p:animEffect>
                                  </p:childTnLst>
                                </p:cTn>
                              </p:par>
                              <p:par>
                                <p:cTn id="38" presetID="31"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1000" fill="hold"/>
                                        <p:tgtEl>
                                          <p:spTgt spid="87"/>
                                        </p:tgtEl>
                                        <p:attrNameLst>
                                          <p:attrName>ppt_w</p:attrName>
                                        </p:attrNameLst>
                                      </p:cBhvr>
                                      <p:tavLst>
                                        <p:tav tm="0">
                                          <p:val>
                                            <p:fltVal val="0"/>
                                          </p:val>
                                        </p:tav>
                                        <p:tav tm="100000">
                                          <p:val>
                                            <p:strVal val="#ppt_w"/>
                                          </p:val>
                                        </p:tav>
                                      </p:tavLst>
                                    </p:anim>
                                    <p:anim calcmode="lin" valueType="num">
                                      <p:cBhvr>
                                        <p:cTn id="41" dur="1000" fill="hold"/>
                                        <p:tgtEl>
                                          <p:spTgt spid="87"/>
                                        </p:tgtEl>
                                        <p:attrNameLst>
                                          <p:attrName>ppt_h</p:attrName>
                                        </p:attrNameLst>
                                      </p:cBhvr>
                                      <p:tavLst>
                                        <p:tav tm="0">
                                          <p:val>
                                            <p:fltVal val="0"/>
                                          </p:val>
                                        </p:tav>
                                        <p:tav tm="100000">
                                          <p:val>
                                            <p:strVal val="#ppt_h"/>
                                          </p:val>
                                        </p:tav>
                                      </p:tavLst>
                                    </p:anim>
                                    <p:anim calcmode="lin" valueType="num">
                                      <p:cBhvr>
                                        <p:cTn id="42" dur="1000" fill="hold"/>
                                        <p:tgtEl>
                                          <p:spTgt spid="87"/>
                                        </p:tgtEl>
                                        <p:attrNameLst>
                                          <p:attrName>style.rotation</p:attrName>
                                        </p:attrNameLst>
                                      </p:cBhvr>
                                      <p:tavLst>
                                        <p:tav tm="0">
                                          <p:val>
                                            <p:fltVal val="90"/>
                                          </p:val>
                                        </p:tav>
                                        <p:tav tm="100000">
                                          <p:val>
                                            <p:fltVal val="0"/>
                                          </p:val>
                                        </p:tav>
                                      </p:tavLst>
                                    </p:anim>
                                    <p:animEffect transition="in" filter="fade">
                                      <p:cBhvr>
                                        <p:cTn id="43" dur="1000"/>
                                        <p:tgtEl>
                                          <p:spTgt spid="87"/>
                                        </p:tgtEl>
                                      </p:cBhvr>
                                    </p:animEffect>
                                  </p:childTnLst>
                                </p:cTn>
                              </p:par>
                              <p:par>
                                <p:cTn id="44" presetID="31" presetClass="entr" presetSubtype="0" fill="hold" nodeType="withEffect">
                                  <p:stCondLst>
                                    <p:cond delay="250"/>
                                  </p:stCondLst>
                                  <p:childTnLst>
                                    <p:set>
                                      <p:cBhvr>
                                        <p:cTn id="45" dur="1" fill="hold">
                                          <p:stCondLst>
                                            <p:cond delay="0"/>
                                          </p:stCondLst>
                                        </p:cTn>
                                        <p:tgtEl>
                                          <p:spTgt spid="94"/>
                                        </p:tgtEl>
                                        <p:attrNameLst>
                                          <p:attrName>style.visibility</p:attrName>
                                        </p:attrNameLst>
                                      </p:cBhvr>
                                      <p:to>
                                        <p:strVal val="visible"/>
                                      </p:to>
                                    </p:set>
                                    <p:anim calcmode="lin" valueType="num">
                                      <p:cBhvr>
                                        <p:cTn id="46" dur="1000" fill="hold"/>
                                        <p:tgtEl>
                                          <p:spTgt spid="94"/>
                                        </p:tgtEl>
                                        <p:attrNameLst>
                                          <p:attrName>ppt_w</p:attrName>
                                        </p:attrNameLst>
                                      </p:cBhvr>
                                      <p:tavLst>
                                        <p:tav tm="0">
                                          <p:val>
                                            <p:fltVal val="0"/>
                                          </p:val>
                                        </p:tav>
                                        <p:tav tm="100000">
                                          <p:val>
                                            <p:strVal val="#ppt_w"/>
                                          </p:val>
                                        </p:tav>
                                      </p:tavLst>
                                    </p:anim>
                                    <p:anim calcmode="lin" valueType="num">
                                      <p:cBhvr>
                                        <p:cTn id="47" dur="1000" fill="hold"/>
                                        <p:tgtEl>
                                          <p:spTgt spid="94"/>
                                        </p:tgtEl>
                                        <p:attrNameLst>
                                          <p:attrName>ppt_h</p:attrName>
                                        </p:attrNameLst>
                                      </p:cBhvr>
                                      <p:tavLst>
                                        <p:tav tm="0">
                                          <p:val>
                                            <p:fltVal val="0"/>
                                          </p:val>
                                        </p:tav>
                                        <p:tav tm="100000">
                                          <p:val>
                                            <p:strVal val="#ppt_h"/>
                                          </p:val>
                                        </p:tav>
                                      </p:tavLst>
                                    </p:anim>
                                    <p:anim calcmode="lin" valueType="num">
                                      <p:cBhvr>
                                        <p:cTn id="48" dur="1000" fill="hold"/>
                                        <p:tgtEl>
                                          <p:spTgt spid="94"/>
                                        </p:tgtEl>
                                        <p:attrNameLst>
                                          <p:attrName>style.rotation</p:attrName>
                                        </p:attrNameLst>
                                      </p:cBhvr>
                                      <p:tavLst>
                                        <p:tav tm="0">
                                          <p:val>
                                            <p:fltVal val="90"/>
                                          </p:val>
                                        </p:tav>
                                        <p:tav tm="100000">
                                          <p:val>
                                            <p:fltVal val="0"/>
                                          </p:val>
                                        </p:tav>
                                      </p:tavLst>
                                    </p:anim>
                                    <p:animEffect transition="in" filter="fade">
                                      <p:cBhvr>
                                        <p:cTn id="49" dur="1000"/>
                                        <p:tgtEl>
                                          <p:spTgt spid="94"/>
                                        </p:tgtEl>
                                      </p:cBhvr>
                                    </p:animEffect>
                                  </p:childTnLst>
                                </p:cTn>
                              </p:par>
                              <p:par>
                                <p:cTn id="50" presetID="14" presetClass="entr" presetSubtype="10" fill="hold" nodeType="withEffect">
                                  <p:stCondLst>
                                    <p:cond delay="250"/>
                                  </p:stCondLst>
                                  <p:childTnLst>
                                    <p:set>
                                      <p:cBhvr>
                                        <p:cTn id="51" dur="1" fill="hold">
                                          <p:stCondLst>
                                            <p:cond delay="0"/>
                                          </p:stCondLst>
                                        </p:cTn>
                                        <p:tgtEl>
                                          <p:spTgt spid="1026"/>
                                        </p:tgtEl>
                                        <p:attrNameLst>
                                          <p:attrName>style.visibility</p:attrName>
                                        </p:attrNameLst>
                                      </p:cBhvr>
                                      <p:to>
                                        <p:strVal val="visible"/>
                                      </p:to>
                                    </p:set>
                                    <p:animEffect transition="in" filter="randombar(horizontal)">
                                      <p:cBhvr>
                                        <p:cTn id="5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4">
                <p:cTn id="53" repeatCount="indefinite" fill="hold" display="0">
                  <p:stCondLst>
                    <p:cond delay="indefinite"/>
                  </p:stCondLst>
                  <p:endCondLst>
                    <p:cond evt="onStopAudio" delay="0">
                      <p:tgtEl>
                        <p:sldTgt/>
                      </p:tgtEl>
                    </p:cond>
                  </p:endCondLst>
                </p:cTn>
                <p:tgtEl>
                  <p:spTgt spid="7"/>
                </p:tgtEl>
              </p:cMediaNode>
            </p:audio>
          </p:childTnLst>
        </p:cTn>
      </p:par>
    </p:tnLst>
    <p:bldLst>
      <p:bldP spid="18" grpId="0"/>
      <p:bldP spid="22" grpId="0"/>
      <p:bldP spid="76" grpId="0"/>
      <p:bldP spid="7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92" name="文本框 91"/>
          <p:cNvSpPr txBox="1"/>
          <p:nvPr/>
        </p:nvSpPr>
        <p:spPr>
          <a:xfrm>
            <a:off x="507041" y="479236"/>
            <a:ext cx="5346543" cy="521970"/>
          </a:xfrm>
          <a:prstGeom prst="rect">
            <a:avLst/>
          </a:prstGeom>
          <a:noFill/>
        </p:spPr>
        <p:txBody>
          <a:bodyPr wrap="square" rtlCol="0">
            <a:spAutoFit/>
          </a:bodyPr>
          <a:lstStyle/>
          <a:p>
            <a:r>
              <a:rPr lang="zh-CN" altLang="en-US" sz="2800" spc="100" dirty="0">
                <a:solidFill>
                  <a:prstClr val="black"/>
                </a:solidFill>
                <a:latin typeface="明兰" panose="02010600030101010101" pitchFamily="2" charset="-122"/>
                <a:ea typeface="明兰" panose="02010600030101010101" pitchFamily="2" charset="-122"/>
              </a:rPr>
              <a:t>复合名词短语 </a:t>
            </a:r>
          </a:p>
        </p:txBody>
      </p:sp>
      <p:sp>
        <p:nvSpPr>
          <p:cNvPr id="6" name="矩形 5"/>
          <p:cNvSpPr/>
          <p:nvPr/>
        </p:nvSpPr>
        <p:spPr>
          <a:xfrm>
            <a:off x="695491" y="1288635"/>
            <a:ext cx="10859135" cy="4507865"/>
          </a:xfrm>
          <a:prstGeom prst="rect">
            <a:avLst/>
          </a:prstGeom>
        </p:spPr>
        <p:txBody>
          <a:bodyPr wrap="square">
            <a:spAutoFit/>
          </a:bodyPr>
          <a:lstStyle/>
          <a:p>
            <a:pPr algn="l" fontAlgn="auto">
              <a:lnSpc>
                <a:spcPts val="2460"/>
              </a:lnSpc>
              <a:buClrTx/>
              <a:buSzTx/>
              <a:buFontTx/>
            </a:pPr>
            <a:r>
              <a:rPr lang="zh-CN" altLang="en-US" sz="2000" b="1" dirty="0"/>
              <a:t>       </a:t>
            </a:r>
            <a:r>
              <a:rPr lang="zh-CN" altLang="en-US" sz="1800" dirty="0"/>
              <a:t>Li（1971:19）提出“compound nouns”是由两个及以上的名词构成，在功能上相当于一个名词性成分。Szymanek（1998）认为把两个名词放到一起就是“compound nouns”。Downing（1977）提出“compound nouns”只能包含名词。Bauer (2003)则把“compound”定义为通过把两个及两个以上的词连在一起形成一个新的词。</a:t>
            </a:r>
          </a:p>
          <a:p>
            <a:pPr algn="l" fontAlgn="auto">
              <a:lnSpc>
                <a:spcPts val="2460"/>
              </a:lnSpc>
              <a:buClrTx/>
              <a:buSzTx/>
              <a:buFontTx/>
            </a:pPr>
            <a:endParaRPr lang="zh-CN" altLang="en-US" sz="1800" dirty="0"/>
          </a:p>
          <a:p>
            <a:pPr algn="l" fontAlgn="auto">
              <a:lnSpc>
                <a:spcPts val="2460"/>
              </a:lnSpc>
              <a:buClrTx/>
              <a:buSzTx/>
              <a:buFontTx/>
            </a:pPr>
            <a:r>
              <a:rPr lang="zh-CN" altLang="en-US" sz="1800" dirty="0"/>
              <a:t>        从国外研究者对“Compound nouns”的定义来看，其实他们所研究的“compound nouns”是包括了词和短语两类的。虽然“steel bridge”和”watch-maker”都被认为是“compound nouns”，而很明显前者是短语，后者则属于词的范畴。Marchand (1967)就认为“compound”的过程实际上对词库的扩充，因此他称之“expansion”。这种差异主要来源于研究者们对“compound nouns”的来源的争议。有研究者（Bloomfield ，1933；Lees，1963；Marchand ，1969； Payne &amp; Huddleston ，2002）认为“steel bridge”是短语，来源于句法，“watch-maker”是复合词，所以来源于形态构词；有的研究者（Levi，1978； Selkirk ，1982；Di Sciullo &amp; Williams ，1987）则坚持认为它们都来源于词汇；有的研究者（Liberman &amp; Sproat ，1992）则认为它们都来源于句法。</a:t>
            </a:r>
          </a:p>
          <a:p>
            <a:pPr algn="l" fontAlgn="auto">
              <a:lnSpc>
                <a:spcPts val="2460"/>
              </a:lnSpc>
              <a:buClrTx/>
              <a:buSzTx/>
              <a:buFontTx/>
            </a:pP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92" name="文本框 91"/>
          <p:cNvSpPr txBox="1"/>
          <p:nvPr/>
        </p:nvSpPr>
        <p:spPr>
          <a:xfrm>
            <a:off x="507041" y="479236"/>
            <a:ext cx="5346543" cy="521970"/>
          </a:xfrm>
          <a:prstGeom prst="rect">
            <a:avLst/>
          </a:prstGeom>
          <a:noFill/>
        </p:spPr>
        <p:txBody>
          <a:bodyPr wrap="square" rtlCol="0">
            <a:spAutoFit/>
          </a:bodyPr>
          <a:lstStyle/>
          <a:p>
            <a:r>
              <a:rPr lang="zh-CN" altLang="en-US" sz="2800" spc="100" dirty="0">
                <a:solidFill>
                  <a:prstClr val="black"/>
                </a:solidFill>
                <a:latin typeface="明兰" panose="02010600030101010101" pitchFamily="2" charset="-122"/>
                <a:ea typeface="明兰" panose="02010600030101010101" pitchFamily="2" charset="-122"/>
              </a:rPr>
              <a:t>复合名词短语 </a:t>
            </a:r>
          </a:p>
        </p:txBody>
      </p:sp>
      <p:sp>
        <p:nvSpPr>
          <p:cNvPr id="6" name="矩形 5"/>
          <p:cNvSpPr/>
          <p:nvPr/>
        </p:nvSpPr>
        <p:spPr>
          <a:xfrm>
            <a:off x="507041" y="1222375"/>
            <a:ext cx="11234385" cy="4732193"/>
          </a:xfrm>
          <a:prstGeom prst="rect">
            <a:avLst/>
          </a:prstGeom>
        </p:spPr>
        <p:txBody>
          <a:bodyPr wrap="square">
            <a:spAutoFit/>
          </a:bodyPr>
          <a:lstStyle/>
          <a:p>
            <a:pPr algn="l" fontAlgn="auto">
              <a:lnSpc>
                <a:spcPts val="2760"/>
              </a:lnSpc>
              <a:buClrTx/>
              <a:buSzTx/>
              <a:buFontTx/>
            </a:pPr>
            <a:r>
              <a:rPr lang="zh-CN" altLang="en-US" sz="2000" b="1" dirty="0"/>
              <a:t>       </a:t>
            </a:r>
            <a:r>
              <a:rPr lang="zh-CN" altLang="en-US" sz="1800" dirty="0"/>
              <a:t>和英语相似的是，汉语的“compound nouns”实际上也可以分为短语和词两类。但是传统语法把词这一级的名词素和名词素的组合成的词叫做复合词。因此，汉语中研究者们所说的“复合名词短语”就是单纯地指短语了。在这个基础上，</a:t>
            </a:r>
            <a:endParaRPr lang="en-US" altLang="zh-CN" sz="1800" dirty="0"/>
          </a:p>
          <a:p>
            <a:pPr algn="l" fontAlgn="auto">
              <a:lnSpc>
                <a:spcPts val="2760"/>
              </a:lnSpc>
              <a:buClrTx/>
              <a:buSzTx/>
              <a:buFontTx/>
            </a:pPr>
            <a:r>
              <a:rPr lang="zh-CN" altLang="en-US" sz="1800" dirty="0"/>
              <a:t>        万菁等人（2011）认为复合名词短语通常是由一串名词、动词、形容词等实义词构成的名词短语，比如：工程施工投标管理办法、省级经济管理权限等。根据他们的定义，只要是以名词为核心、功能相当于名词的任何短语都可以叫做复合名词短语，并且长度不受限制。</a:t>
            </a:r>
            <a:endParaRPr lang="en-US" altLang="zh-CN" sz="1800" dirty="0"/>
          </a:p>
          <a:p>
            <a:pPr algn="l" fontAlgn="auto">
              <a:lnSpc>
                <a:spcPts val="2760"/>
              </a:lnSpc>
              <a:buClrTx/>
              <a:buSzTx/>
              <a:buFontTx/>
            </a:pPr>
            <a:r>
              <a:rPr lang="zh-CN" altLang="en-US" sz="1800" dirty="0"/>
              <a:t>        祝慧佳（2007）认为名词复合短语就是由两个或两个以上的名词构成的短语，例如“纽约市长、资料管理系统”等。在这个定义中，构成复合名词短语的成分被限定在了名词上。也就是只有由名词和名词组合而成的短语才叫复合名词短语。</a:t>
            </a:r>
            <a:endParaRPr lang="en-US" altLang="zh-CN" sz="1800" dirty="0"/>
          </a:p>
          <a:p>
            <a:pPr algn="l" fontAlgn="auto">
              <a:lnSpc>
                <a:spcPts val="2760"/>
              </a:lnSpc>
              <a:buClrTx/>
              <a:buSzTx/>
              <a:buFontTx/>
            </a:pPr>
            <a:r>
              <a:rPr lang="zh-CN" altLang="en-US" sz="1800" dirty="0"/>
              <a:t>       王萌等人（2014）则认为复合名词短语是由相邻的名词序列组成，其整体上相当于一个名词的短语。这个定义就更加具体了，不仅仅是名词的线性组合，而且从功能上也要符合在句法中充当名词性成分的特征。总体上来讲，万菁等人的定义稍微宽泛，其定义的范围只略小于名词性短语的定义。</a:t>
            </a:r>
          </a:p>
          <a:p>
            <a:pPr algn="l" fontAlgn="auto">
              <a:lnSpc>
                <a:spcPts val="2760"/>
              </a:lnSpc>
              <a:buClrTx/>
              <a:buSzTx/>
              <a:buFontTx/>
            </a:pPr>
            <a:r>
              <a:rPr lang="zh-CN" altLang="en-US" sz="1800" dirty="0"/>
              <a:t>        所以在我们的研究中复合名词短语就是指由两个名词构成，能够独立承担句法成分的名词短语。</a:t>
            </a:r>
          </a:p>
        </p:txBody>
      </p:sp>
    </p:spTree>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2569710" y="748371"/>
            <a:ext cx="5359636" cy="4845111"/>
          </a:xfrm>
          <a:prstGeom prst="rect">
            <a:avLst/>
          </a:prstGeom>
        </p:spPr>
      </p:pic>
      <p:grpSp>
        <p:nvGrpSpPr>
          <p:cNvPr id="2" name="组合 1"/>
          <p:cNvGrpSpPr/>
          <p:nvPr/>
        </p:nvGrpSpPr>
        <p:grpSpPr>
          <a:xfrm>
            <a:off x="-544009"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6084639"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3</a:t>
            </a:r>
            <a:endParaRPr lang="zh-CN" altLang="en-US" sz="6600" spc="100" dirty="0">
              <a:latin typeface="明兰" panose="02010600030101010101" pitchFamily="2" charset="-122"/>
              <a:ea typeface="明兰" panose="02010600030101010101" pitchFamily="2" charset="-122"/>
            </a:endParaRPr>
          </a:p>
        </p:txBody>
      </p:sp>
      <p:sp>
        <p:nvSpPr>
          <p:cNvPr id="80" name="文本框 79"/>
          <p:cNvSpPr txBox="1"/>
          <p:nvPr/>
        </p:nvSpPr>
        <p:spPr>
          <a:xfrm>
            <a:off x="6377940" y="4002405"/>
            <a:ext cx="3968115" cy="645160"/>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语义关系研究现状</a:t>
            </a: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50453" y="1505776"/>
            <a:ext cx="9524365" cy="3693319"/>
          </a:xfrm>
          <a:prstGeom prst="rect">
            <a:avLst/>
          </a:prstGeom>
          <a:noFill/>
        </p:spPr>
        <p:txBody>
          <a:bodyPr wrap="square" rtlCol="0" anchor="t">
            <a:spAutoFit/>
          </a:bodyPr>
          <a:lstStyle/>
          <a:p>
            <a:r>
              <a:rPr lang="zh-CN" altLang="en-US" dirty="0"/>
              <a:t>Levi(1978)在对英语复合名词短语的研究中，通过</a:t>
            </a:r>
            <a:r>
              <a:rPr lang="zh-CN" altLang="en-US" b="1" dirty="0"/>
              <a:t>删除关系从句中谓词</a:t>
            </a:r>
            <a:r>
              <a:rPr lang="zh-CN" altLang="en-US" dirty="0"/>
              <a:t>获得的“N1+N2”复合名词短语的名词成分之间的语义关系作出了分类，并根据可删除谓词的语义类提出了此种结构中作修饰成分的名词和核心名词之间的十二种语义关系</a:t>
            </a:r>
            <a:endParaRPr lang="en-US" altLang="zh-CN" dirty="0"/>
          </a:p>
          <a:p>
            <a:endParaRPr lang="zh-CN" altLang="en-US" dirty="0"/>
          </a:p>
          <a:p>
            <a:r>
              <a:rPr lang="zh-CN" altLang="en-US" dirty="0"/>
              <a:t>Downing（1977）认为复合名词短语内部成分之间的语义关系不存在一个有限的集合，但是对于</a:t>
            </a:r>
            <a:r>
              <a:rPr lang="zh-CN" altLang="en-US" b="1" dirty="0"/>
              <a:t>某一个有限数量的语义或语法种类的关系可以作为短语关系的潜在关系</a:t>
            </a:r>
            <a:r>
              <a:rPr lang="zh-CN" altLang="en-US" dirty="0"/>
              <a:t>。对此，他提出了十二类任何现存的名词短语都含有的语义关系。</a:t>
            </a:r>
          </a:p>
          <a:p>
            <a:endParaRPr lang="zh-CN" altLang="en-US" dirty="0"/>
          </a:p>
          <a:p>
            <a:r>
              <a:rPr lang="zh-CN" altLang="en-US" dirty="0"/>
              <a:t>Levi 和 Downing 的分类基础不同。Levi 是通过对删除的谓词的语义类来定义复合名词短语内部成分的语义关系，而 Downing 则是通过复合短语内部各个成分的语义类来定义其语义关系。</a:t>
            </a:r>
          </a:p>
          <a:p>
            <a:endParaRPr lang="zh-CN" altLang="en-US" dirty="0"/>
          </a:p>
          <a:p>
            <a:r>
              <a:rPr lang="zh-CN" altLang="en-US" dirty="0"/>
              <a:t>在 Levi 的基础上，O S´eaghdha (2007)基于六类语用标准，对 Levi 的语义关系类型进行了修正，最终确定了六类语义关系，其中每一类又包含部分小类，共十九个小类</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11" grpId="0" animBg="1"/>
      <p:bldP spid="213" grpId="0" animBg="1"/>
      <p:bldP spid="214"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21359" y="1287204"/>
            <a:ext cx="9524365" cy="4524315"/>
          </a:xfrm>
          <a:prstGeom prst="rect">
            <a:avLst/>
          </a:prstGeom>
          <a:noFill/>
        </p:spPr>
        <p:txBody>
          <a:bodyPr wrap="square" rtlCol="0" anchor="t">
            <a:spAutoFit/>
          </a:bodyPr>
          <a:lstStyle/>
          <a:p>
            <a:r>
              <a:rPr lang="zh-CN" altLang="en-US" dirty="0"/>
              <a:t>Warren(1978)基于其他研究者对布朗语料库（Brown corpus）的研究对英语名名组合的语义关系也进行了全面而细致的概括和研究，提出了一个语言学理论。在该理论中，复合名词短语的一个特点就是其中的</a:t>
            </a:r>
            <a:r>
              <a:rPr lang="zh-CN" altLang="en-US" b="1" dirty="0"/>
              <a:t>抽象语义关系</a:t>
            </a:r>
            <a:r>
              <a:rPr lang="zh-CN" altLang="en-US" dirty="0"/>
              <a:t>。这种语义关系由四个层级组成，最顶层由六种粗粒度的语义关系组成。而每一大类下面又包含众多细粒度语义关系类型，例如 Constitute 又被分成了三种第二级语义关系类型：Source-Result，Result-Source，Copula；其中 Copula 又被分成第三级语义关系 Adjective-Like_Modifier，Subsumptive 和 Atrributive，最后 Atrributive 又被分出第四级语义关系 Animate_Head（如 girl friend）和 Inanimate_Head（如 house boat）。</a:t>
            </a:r>
            <a:endParaRPr lang="en-US" altLang="zh-CN" dirty="0"/>
          </a:p>
          <a:p>
            <a:endParaRPr lang="zh-CN" altLang="en-US" dirty="0"/>
          </a:p>
          <a:p>
            <a:r>
              <a:rPr lang="zh-CN" altLang="en-US" dirty="0"/>
              <a:t>Nastase &amp; Szpakowicz (2003)在 Warren 的细粒度分类基础上，设计了 30 种细粒度语义关系，一共分为了五个大类。</a:t>
            </a:r>
            <a:endParaRPr lang="en-US" altLang="zh-CN" dirty="0"/>
          </a:p>
          <a:p>
            <a:endParaRPr lang="en-US" altLang="zh-CN" dirty="0"/>
          </a:p>
          <a:p>
            <a:r>
              <a:rPr lang="zh-CN" altLang="en-US" dirty="0"/>
              <a:t>除此之外，还有一些其他的语义关系分类是间接基于 Levi（1978）和 Warren（1978）而产生的语义关系分类方式。其中 Vanderwende (1994)通过提问来给名词复合短语进行了语义关系的分类，一共分出了 13 类语义关系；Nastase 和 Szpakowicz (2003)提出了五大类共三十种语义关系；Girju et al. (2005) 则在 Moldovan et al. (2004) 提出的 35 种</a:t>
            </a:r>
          </a:p>
          <a:p>
            <a:r>
              <a:rPr lang="zh-CN" altLang="en-US" dirty="0"/>
              <a:t>关系的基础上提出了 21 种抽象语义关系。</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17913" y="1518368"/>
            <a:ext cx="10287000" cy="4524315"/>
          </a:xfrm>
          <a:prstGeom prst="rect">
            <a:avLst/>
          </a:prstGeom>
          <a:noFill/>
        </p:spPr>
        <p:txBody>
          <a:bodyPr wrap="square" rtlCol="0" anchor="t">
            <a:spAutoFit/>
          </a:bodyPr>
          <a:lstStyle/>
          <a:p>
            <a:r>
              <a:rPr lang="zh-CN" altLang="en-US" dirty="0"/>
              <a:t>Tratz &amp; Hovy (2010)在比较了以上这些语义关系分类后又提出了一个新的</a:t>
            </a:r>
            <a:r>
              <a:rPr lang="zh-CN" altLang="en-US" b="1" dirty="0"/>
              <a:t>两层 43 种细粒度关系结构</a:t>
            </a:r>
            <a:r>
              <a:rPr lang="zh-CN" altLang="en-US" dirty="0"/>
              <a:t>，第一层包含了十种粗粒度语义关系，包括 causal group、purpose/activity group ownership/experience/employment/use、temporal group、location and whole+part/member of、composition and containment group、topic group、attribute group、attributive and coreferential、other。</a:t>
            </a:r>
            <a:endParaRPr lang="en-US" altLang="zh-CN" dirty="0"/>
          </a:p>
          <a:p>
            <a:endParaRPr lang="zh-CN" altLang="en-US" dirty="0"/>
          </a:p>
          <a:p>
            <a:r>
              <a:rPr lang="zh-CN" altLang="en-US" dirty="0"/>
              <a:t>Bouillon et al.（2012）则利用</a:t>
            </a:r>
            <a:r>
              <a:rPr lang="zh-CN" altLang="en-US" b="1" dirty="0"/>
              <a:t>生成词库理论</a:t>
            </a:r>
            <a:r>
              <a:rPr lang="zh-CN" altLang="en-US" dirty="0"/>
              <a:t>提出了生成词汇关系。他假定两种用来表示词汇语义的基本要素，即物性结构（Qualia）和评论（Argumental）。其中的物性关系还涉及到谓词和论元。他们确定了四种基本物性关系，即形式角色（Formal）、构成角色（Constitutive）、功用角色（Telic）和施成角色（Agentive）。</a:t>
            </a:r>
            <a:endParaRPr lang="en-US" altLang="zh-CN" dirty="0"/>
          </a:p>
          <a:p>
            <a:endParaRPr lang="zh-CN" altLang="en-US" dirty="0"/>
          </a:p>
          <a:p>
            <a:r>
              <a:rPr lang="zh-CN" altLang="en-US" dirty="0"/>
              <a:t>在 SemEval-2007 的task9 中，主办方将名词词对之间的语义关系分为了九类，包括 Cause-Effect、Instrument-User、Product-Producer、Origin-Entity、Purpose-Tool、Part-Whole、Content-Container。</a:t>
            </a:r>
          </a:p>
          <a:p>
            <a:endParaRPr lang="zh-CN" altLang="en-US" dirty="0"/>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56589" y="1568255"/>
            <a:ext cx="10448324" cy="3693319"/>
          </a:xfrm>
          <a:prstGeom prst="rect">
            <a:avLst/>
          </a:prstGeom>
          <a:noFill/>
        </p:spPr>
        <p:txBody>
          <a:bodyPr wrap="square" rtlCol="0" anchor="t">
            <a:spAutoFit/>
          </a:bodyPr>
          <a:lstStyle/>
          <a:p>
            <a:r>
              <a:rPr lang="zh-CN" altLang="en-US" dirty="0"/>
              <a:t>由于从理论语言学上来讲，这些分类的方法都或多或少地受到了一些质疑。例如 Downing（1977）就通过实证总结出复合名词短语内部并不存在一个有限的语义关系集合。因此，一些计算语言学研究者如 Hobbs et al.(1993)假设复合名词短语内部名词之间的语义关系可以是任意的。为了解决这个问题，有些研究者提出了部分解决办法。</a:t>
            </a:r>
            <a:endParaRPr lang="en-US" altLang="zh-CN" dirty="0"/>
          </a:p>
          <a:p>
            <a:endParaRPr lang="en-US" altLang="zh-CN" dirty="0"/>
          </a:p>
          <a:p>
            <a:r>
              <a:rPr lang="zh-CN" altLang="en-US" dirty="0"/>
              <a:t>Finin (1980)通过</a:t>
            </a:r>
            <a:r>
              <a:rPr lang="zh-CN" altLang="en-US" b="1" dirty="0"/>
              <a:t>具体动词</a:t>
            </a:r>
            <a:r>
              <a:rPr lang="zh-CN" altLang="en-US" dirty="0"/>
              <a:t>来表示名词之间的语义关系，例如用“dissolved”来表示“salt water”这个短语。</a:t>
            </a:r>
            <a:endParaRPr lang="en-US" altLang="zh-CN" dirty="0"/>
          </a:p>
          <a:p>
            <a:endParaRPr lang="en-US" altLang="zh-CN" dirty="0"/>
          </a:p>
          <a:p>
            <a:r>
              <a:rPr lang="en-US" altLang="zh-CN" dirty="0"/>
              <a:t>Lauer(1995)</a:t>
            </a:r>
            <a:r>
              <a:rPr lang="zh-CN" altLang="en-US" dirty="0"/>
              <a:t>则根据最适合用来解释复合名词短语的复述可能采用的</a:t>
            </a:r>
            <a:r>
              <a:rPr lang="zh-CN" altLang="en-US" b="1" dirty="0"/>
              <a:t>八种介词</a:t>
            </a:r>
            <a:r>
              <a:rPr lang="zh-CN" altLang="en-US" dirty="0"/>
              <a:t>来定义短语内部之间的语义关系，包括 </a:t>
            </a:r>
            <a:r>
              <a:rPr lang="en-US" altLang="zh-CN" dirty="0"/>
              <a:t>of</a:t>
            </a:r>
            <a:r>
              <a:rPr lang="zh-CN" altLang="en-US" dirty="0"/>
              <a:t>、</a:t>
            </a:r>
            <a:r>
              <a:rPr lang="en-US" altLang="zh-CN" dirty="0"/>
              <a:t>for</a:t>
            </a:r>
            <a:r>
              <a:rPr lang="zh-CN" altLang="en-US" dirty="0"/>
              <a:t>、</a:t>
            </a:r>
            <a:r>
              <a:rPr lang="en-US" altLang="zh-CN" dirty="0"/>
              <a:t>in</a:t>
            </a:r>
            <a:r>
              <a:rPr lang="zh-CN" altLang="en-US" dirty="0"/>
              <a:t>、</a:t>
            </a:r>
            <a:r>
              <a:rPr lang="en-US" altLang="zh-CN" dirty="0"/>
              <a:t>at</a:t>
            </a:r>
            <a:r>
              <a:rPr lang="zh-CN" altLang="en-US" dirty="0"/>
              <a:t>、</a:t>
            </a:r>
            <a:r>
              <a:rPr lang="en-US" altLang="zh-CN" dirty="0"/>
              <a:t>on</a:t>
            </a:r>
            <a:r>
              <a:rPr lang="zh-CN" altLang="en-US" dirty="0"/>
              <a:t>、</a:t>
            </a:r>
            <a:r>
              <a:rPr lang="en-US" altLang="zh-CN" dirty="0"/>
              <a:t>from</a:t>
            </a:r>
            <a:r>
              <a:rPr lang="zh-CN" altLang="en-US" dirty="0"/>
              <a:t>、</a:t>
            </a:r>
            <a:r>
              <a:rPr lang="en-US" altLang="zh-CN" dirty="0"/>
              <a:t>with</a:t>
            </a:r>
            <a:r>
              <a:rPr lang="zh-CN" altLang="en-US" dirty="0"/>
              <a:t>、</a:t>
            </a:r>
            <a:r>
              <a:rPr lang="en-US" altLang="zh-CN" dirty="0"/>
              <a:t>about</a:t>
            </a:r>
            <a:r>
              <a:rPr lang="zh-CN" altLang="en-US" dirty="0"/>
              <a:t>。但是由于介词本身存在多义性，比如 </a:t>
            </a:r>
            <a:r>
              <a:rPr lang="en-US" altLang="zh-CN" dirty="0"/>
              <a:t>in</a:t>
            </a:r>
            <a:r>
              <a:rPr lang="zh-CN" altLang="en-US" dirty="0"/>
              <a:t>，</a:t>
            </a:r>
            <a:r>
              <a:rPr lang="en-US" altLang="zh-CN" dirty="0"/>
              <a:t>on</a:t>
            </a:r>
            <a:r>
              <a:rPr lang="zh-CN" altLang="en-US" dirty="0"/>
              <a:t>，</a:t>
            </a:r>
            <a:r>
              <a:rPr lang="en-US" altLang="zh-CN" dirty="0"/>
              <a:t>at </a:t>
            </a:r>
            <a:r>
              <a:rPr lang="zh-CN" altLang="en-US" dirty="0"/>
              <a:t>既可以指时间也可以指地点。因此，单纯地用可能的介词复述来定义复合名词短语内部的语义关系并不是很合理。</a:t>
            </a:r>
            <a:endParaRPr lang="en-US" altLang="zh-CN" dirty="0"/>
          </a:p>
          <a:p>
            <a:endParaRPr lang="en-US" altLang="zh-CN" dirty="0"/>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88519" y="1874406"/>
            <a:ext cx="10072394" cy="2862322"/>
          </a:xfrm>
          <a:prstGeom prst="rect">
            <a:avLst/>
          </a:prstGeom>
          <a:noFill/>
        </p:spPr>
        <p:txBody>
          <a:bodyPr wrap="square" rtlCol="0" anchor="t">
            <a:spAutoFit/>
          </a:bodyPr>
          <a:lstStyle/>
          <a:p>
            <a:r>
              <a:rPr lang="zh-CN" altLang="en-US" dirty="0"/>
              <a:t>受到 </a:t>
            </a:r>
            <a:r>
              <a:rPr lang="en-US" altLang="zh-CN" dirty="0" err="1"/>
              <a:t>Finin</a:t>
            </a:r>
            <a:r>
              <a:rPr lang="en-US" altLang="zh-CN" dirty="0"/>
              <a:t> </a:t>
            </a:r>
            <a:r>
              <a:rPr lang="zh-CN" altLang="en-US" dirty="0"/>
              <a:t>的启发，</a:t>
            </a:r>
            <a:r>
              <a:rPr lang="en-US" altLang="zh-CN" dirty="0" err="1"/>
              <a:t>Nakov</a:t>
            </a:r>
            <a:r>
              <a:rPr lang="en-US" altLang="zh-CN" dirty="0"/>
              <a:t> &amp; Hearst (2006)</a:t>
            </a:r>
            <a:r>
              <a:rPr lang="zh-CN" altLang="en-US" dirty="0"/>
              <a:t>提出复合名词短语内部名词之间的语义关系最好使用</a:t>
            </a:r>
            <a:r>
              <a:rPr lang="zh-CN" altLang="en-US" b="1" dirty="0"/>
              <a:t>含有动词以及介词的复述</a:t>
            </a:r>
            <a:r>
              <a:rPr lang="zh-CN" altLang="en-US" dirty="0"/>
              <a:t>来表示。例如，“</a:t>
            </a:r>
            <a:r>
              <a:rPr lang="en-US" altLang="zh-CN" dirty="0"/>
              <a:t>bronze status”</a:t>
            </a:r>
            <a:r>
              <a:rPr lang="zh-CN" altLang="en-US" dirty="0"/>
              <a:t>中“</a:t>
            </a:r>
            <a:r>
              <a:rPr lang="en-US" altLang="zh-CN" dirty="0"/>
              <a:t>status”</a:t>
            </a:r>
            <a:r>
              <a:rPr lang="zh-CN" altLang="en-US" dirty="0"/>
              <a:t>和“</a:t>
            </a:r>
            <a:r>
              <a:rPr lang="en-US" altLang="zh-CN" dirty="0"/>
              <a:t>bronze”</a:t>
            </a:r>
            <a:r>
              <a:rPr lang="zh-CN" altLang="en-US" dirty="0"/>
              <a:t>的关系可以用“</a:t>
            </a:r>
            <a:r>
              <a:rPr lang="en-US" altLang="zh-CN" dirty="0"/>
              <a:t>is made of, is composed of, consist of, contains, is of, is, is handcrafted from, is dipped in, looks like”</a:t>
            </a:r>
            <a:r>
              <a:rPr lang="zh-CN" altLang="en-US" dirty="0"/>
              <a:t>等来表示。</a:t>
            </a:r>
          </a:p>
          <a:p>
            <a:endParaRPr lang="zh-CN" altLang="en-US" dirty="0"/>
          </a:p>
          <a:p>
            <a:r>
              <a:rPr lang="en-US" altLang="zh-CN" dirty="0" err="1"/>
              <a:t>Nakov</a:t>
            </a:r>
            <a:r>
              <a:rPr lang="en-US" altLang="zh-CN" dirty="0"/>
              <a:t> &amp; Hearst (2006</a:t>
            </a:r>
            <a:r>
              <a:rPr lang="zh-CN" altLang="en-US" dirty="0"/>
              <a:t>，</a:t>
            </a:r>
            <a:r>
              <a:rPr lang="en-US" altLang="zh-CN" dirty="0"/>
              <a:t>2008)</a:t>
            </a:r>
            <a:r>
              <a:rPr lang="zh-CN" altLang="en-US" dirty="0"/>
              <a:t>进一步表示，只用一个复述是不足以表示复合名词短语内部的语义关系的，而是需要</a:t>
            </a:r>
            <a:r>
              <a:rPr lang="zh-CN" altLang="en-US" b="1" dirty="0"/>
              <a:t>多种多样的复述</a:t>
            </a:r>
            <a:r>
              <a:rPr lang="zh-CN" altLang="en-US" dirty="0"/>
              <a:t>才能表达其丰富的语义关系。他们通过观察发现，在这些复述中也并非所有的复述都是一样合理的，因此，复合名词短语的语义应该是多种可能复述的一个分布。例如“</a:t>
            </a:r>
            <a:r>
              <a:rPr lang="en-US" altLang="zh-CN" dirty="0"/>
              <a:t>malaria mosquito”</a:t>
            </a:r>
            <a:r>
              <a:rPr lang="zh-CN" altLang="en-US" dirty="0"/>
              <a:t>的语义关系为 </a:t>
            </a:r>
            <a:r>
              <a:rPr lang="en-US" altLang="zh-CN" dirty="0"/>
              <a:t>carry</a:t>
            </a:r>
            <a:r>
              <a:rPr lang="zh-CN" altLang="en-US" dirty="0"/>
              <a:t>（</a:t>
            </a:r>
            <a:r>
              <a:rPr lang="en-US" altLang="zh-CN" dirty="0"/>
              <a:t>23</a:t>
            </a:r>
            <a:r>
              <a:rPr lang="zh-CN" altLang="en-US" dirty="0"/>
              <a:t>）、</a:t>
            </a:r>
            <a:r>
              <a:rPr lang="en-US" altLang="zh-CN" dirty="0"/>
              <a:t>spread</a:t>
            </a:r>
            <a:r>
              <a:rPr lang="zh-CN" altLang="en-US" dirty="0"/>
              <a:t>（</a:t>
            </a:r>
            <a:r>
              <a:rPr lang="en-US" altLang="zh-CN" dirty="0"/>
              <a:t>16</a:t>
            </a:r>
            <a:r>
              <a:rPr lang="zh-CN" altLang="en-US" dirty="0"/>
              <a:t>）、</a:t>
            </a:r>
            <a:r>
              <a:rPr lang="en-US" altLang="zh-CN" dirty="0"/>
              <a:t>cause</a:t>
            </a:r>
            <a:r>
              <a:rPr lang="zh-CN" altLang="en-US" dirty="0"/>
              <a:t>（</a:t>
            </a:r>
            <a:r>
              <a:rPr lang="en-US" altLang="zh-CN" dirty="0"/>
              <a:t>12</a:t>
            </a:r>
            <a:r>
              <a:rPr lang="zh-CN" altLang="en-US" dirty="0"/>
              <a:t>）、</a:t>
            </a:r>
            <a:r>
              <a:rPr lang="en-US" altLang="zh-CN" dirty="0"/>
              <a:t>transmit</a:t>
            </a:r>
            <a:r>
              <a:rPr lang="zh-CN" altLang="en-US" dirty="0"/>
              <a:t>（</a:t>
            </a:r>
            <a:r>
              <a:rPr lang="en-US" altLang="zh-CN" dirty="0"/>
              <a:t>9</a:t>
            </a:r>
            <a:r>
              <a:rPr lang="zh-CN" altLang="en-US" dirty="0"/>
              <a:t>）等。</a:t>
            </a:r>
          </a:p>
          <a:p>
            <a:endParaRPr lang="en-US" altLang="zh-CN" dirty="0"/>
          </a:p>
          <a:p>
            <a:endParaRPr lang="zh-CN" altLang="en-US" dirty="0"/>
          </a:p>
        </p:txBody>
      </p:sp>
    </p:spTree>
    <p:extLst>
      <p:ext uri="{BB962C8B-B14F-4D97-AF65-F5344CB8AC3E}">
        <p14:creationId xmlns:p14="http://schemas.microsoft.com/office/powerpoint/2010/main" val="2212908065"/>
      </p:ext>
    </p:extLst>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国外复合名词短语语义关系研究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764553" y="1726121"/>
            <a:ext cx="10072430" cy="2750881"/>
          </a:xfrm>
          <a:prstGeom prst="rect">
            <a:avLst/>
          </a:prstGeom>
          <a:noFill/>
        </p:spPr>
        <p:txBody>
          <a:bodyPr wrap="square" rtlCol="0" anchor="t">
            <a:spAutoFit/>
          </a:bodyPr>
          <a:lstStyle/>
          <a:p>
            <a:pPr>
              <a:lnSpc>
                <a:spcPts val="3000"/>
              </a:lnSpc>
            </a:pPr>
            <a:r>
              <a:rPr lang="zh-CN" altLang="en-US" dirty="0"/>
              <a:t>除了对普遍的复合名词短语内部语义关系的研究，还有学者对某一领域的复合名词短语内部语义关系进行了研究。</a:t>
            </a:r>
            <a:r>
              <a:rPr lang="en-US" altLang="zh-CN" dirty="0"/>
              <a:t>Rosario et al(2002)</a:t>
            </a:r>
            <a:r>
              <a:rPr lang="zh-CN" altLang="en-US" dirty="0"/>
              <a:t>对</a:t>
            </a:r>
            <a:r>
              <a:rPr lang="zh-CN" altLang="en-US" b="1" dirty="0"/>
              <a:t>生物医学</a:t>
            </a:r>
            <a:r>
              <a:rPr lang="zh-CN" altLang="en-US" dirty="0"/>
              <a:t>中复合名词短语定义了 </a:t>
            </a:r>
            <a:r>
              <a:rPr lang="en-US" altLang="zh-CN" dirty="0"/>
              <a:t>38 </a:t>
            </a:r>
            <a:r>
              <a:rPr lang="zh-CN" altLang="en-US" dirty="0"/>
              <a:t>种抽象语义关系，包括 </a:t>
            </a:r>
            <a:r>
              <a:rPr lang="en-US" altLang="zh-CN" dirty="0" err="1"/>
              <a:t>Produce_Genetically</a:t>
            </a:r>
            <a:r>
              <a:rPr lang="zh-CN" altLang="en-US" dirty="0"/>
              <a:t>，</a:t>
            </a:r>
            <a:r>
              <a:rPr lang="en-US" altLang="zh-CN" dirty="0"/>
              <a:t>Person——</a:t>
            </a:r>
            <a:r>
              <a:rPr lang="en-US" altLang="zh-CN" dirty="0" err="1"/>
              <a:t>Affilicted</a:t>
            </a:r>
            <a:r>
              <a:rPr lang="zh-CN" altLang="en-US" dirty="0"/>
              <a:t>，</a:t>
            </a:r>
            <a:r>
              <a:rPr lang="en-US" altLang="zh-CN" dirty="0" err="1"/>
              <a:t>Attribute_of_Clinical_Study</a:t>
            </a:r>
            <a:r>
              <a:rPr lang="zh-CN" altLang="en-US" dirty="0"/>
              <a:t>，</a:t>
            </a:r>
            <a:r>
              <a:rPr lang="en-US" altLang="zh-CN" dirty="0"/>
              <a:t>Defect </a:t>
            </a:r>
            <a:r>
              <a:rPr lang="zh-CN" altLang="en-US" dirty="0"/>
              <a:t>等。</a:t>
            </a:r>
          </a:p>
          <a:p>
            <a:pPr>
              <a:lnSpc>
                <a:spcPts val="3000"/>
              </a:lnSpc>
            </a:pPr>
            <a:endParaRPr lang="en-US" altLang="zh-CN" dirty="0"/>
          </a:p>
          <a:p>
            <a:pPr>
              <a:lnSpc>
                <a:spcPts val="3000"/>
              </a:lnSpc>
            </a:pPr>
            <a:r>
              <a:rPr lang="zh-CN" altLang="en-US" dirty="0"/>
              <a:t>总的来说，英语复合名词短语内部语义关系的研究和分类相当丰富多元，各成体系。不仅有理论语言学的理论分析，也有计算语言学领域基于应用实践的语义关系分析。不仅有普遍领域的复合名词短语语义关系研究，更有具体领域的复合名词短语研究，而且成果颇丰。</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80443" y="1780121"/>
            <a:ext cx="9936470" cy="2677656"/>
          </a:xfrm>
          <a:prstGeom prst="rect">
            <a:avLst/>
          </a:prstGeom>
          <a:noFill/>
        </p:spPr>
        <p:txBody>
          <a:bodyPr wrap="square" rtlCol="0" anchor="t">
            <a:spAutoFit/>
          </a:bodyPr>
          <a:lstStyle/>
          <a:p>
            <a:pPr>
              <a:lnSpc>
                <a:spcPts val="3000"/>
              </a:lnSpc>
            </a:pPr>
            <a:r>
              <a:rPr lang="zh-CN" altLang="en-US" dirty="0"/>
              <a:t>在传统汉语语法中，由于“N1+N2”组合常常包含不同的句法结构，而定中结构上的“N1+N2”组合在所有四种结构中最多，因此复合短语名词内部名词之间的关系集中在修饰语（定语）和中心语的关系上，而对 “N+N”复合名词结构的传统汉语语法研究也主要集中在定中结构上。但是相关研究常常不是针对“N+N”复合名词短语，而是包括了“N+（的）+N”结构以及其他名词中间插入了其他成分的结构，统一将之看做名词作修饰语（定语）的情况进行讨论。因此相关研究就集中在名词作定语时名词的语义类别。</a:t>
            </a: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24631" y="1758330"/>
            <a:ext cx="2398631" cy="3412814"/>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95033" y="2920103"/>
            <a:ext cx="1634898" cy="2079887"/>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82605" y="3002679"/>
            <a:ext cx="50037" cy="50037"/>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spc="100" dirty="0">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spc="100" dirty="0">
                <a:latin typeface="明兰" panose="02010600030101010101" pitchFamily="2" charset="-122"/>
                <a:ea typeface="明兰" panose="02010600030101010101" pitchFamily="2" charset="-122"/>
              </a:rPr>
              <a:t>Content</a:t>
            </a:r>
            <a:endParaRPr lang="zh-CN" altLang="en-US" sz="2000" b="1" spc="100" dirty="0">
              <a:latin typeface="明兰" panose="02010600030101010101" pitchFamily="2" charset="-122"/>
              <a:ea typeface="明兰" panose="02010600030101010101" pitchFamily="2" charset="-122"/>
            </a:endParaRPr>
          </a:p>
        </p:txBody>
      </p:sp>
      <p:grpSp>
        <p:nvGrpSpPr>
          <p:cNvPr id="2" name="组合 1"/>
          <p:cNvGrpSpPr/>
          <p:nvPr/>
        </p:nvGrpSpPr>
        <p:grpSpPr>
          <a:xfrm>
            <a:off x="6766667" y="1886931"/>
            <a:ext cx="3056206" cy="811736"/>
            <a:chOff x="6554232" y="1886931"/>
            <a:chExt cx="2320138" cy="811736"/>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1</a:t>
              </a:r>
              <a:endParaRPr lang="zh-CN" altLang="en-US" sz="4000" dirty="0">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1" fmla="*/ 533400 w 536575"/>
                  <a:gd name="connsiteY0-2" fmla="*/ 0 h 522389"/>
                  <a:gd name="connsiteX1-3" fmla="*/ 0 w 536575"/>
                  <a:gd name="connsiteY1-4" fmla="*/ 522389 h 522389"/>
                  <a:gd name="connsiteX2-5" fmla="*/ 536575 w 536575"/>
                  <a:gd name="connsiteY2-6" fmla="*/ 522389 h 522389"/>
                  <a:gd name="connsiteX3-7" fmla="*/ 533400 w 536575"/>
                  <a:gd name="connsiteY3-8" fmla="*/ 0 h 522389"/>
                </a:gdLst>
                <a:ahLst/>
                <a:cxnLst>
                  <a:cxn ang="0">
                    <a:pos x="connsiteX0-1" y="connsiteY0-2"/>
                  </a:cxn>
                  <a:cxn ang="0">
                    <a:pos x="connsiteX1-3" y="connsiteY1-4"/>
                  </a:cxn>
                  <a:cxn ang="0">
                    <a:pos x="connsiteX2-5" y="connsiteY2-6"/>
                  </a:cxn>
                  <a:cxn ang="0">
                    <a:pos x="connsiteX3-7" y="connsiteY3-8"/>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692102" y="2630246"/>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210649" y="2165533"/>
              <a:ext cx="1663721"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背景介绍</a:t>
              </a:r>
            </a:p>
          </p:txBody>
        </p:sp>
      </p:grpSp>
      <p:grpSp>
        <p:nvGrpSpPr>
          <p:cNvPr id="3" name="组合 2"/>
          <p:cNvGrpSpPr/>
          <p:nvPr/>
        </p:nvGrpSpPr>
        <p:grpSpPr>
          <a:xfrm>
            <a:off x="6766667" y="2948217"/>
            <a:ext cx="3992354" cy="828730"/>
            <a:chOff x="6554232" y="2948217"/>
            <a:chExt cx="3992354" cy="828730"/>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2</a:t>
                </a:r>
                <a:endParaRPr lang="zh-CN" altLang="en-US" sz="4000" dirty="0">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1" fmla="*/ 533400 w 536575"/>
                    <a:gd name="connsiteY0-2" fmla="*/ 0 h 522389"/>
                    <a:gd name="connsiteX1-3" fmla="*/ 0 w 536575"/>
                    <a:gd name="connsiteY1-4" fmla="*/ 522389 h 522389"/>
                    <a:gd name="connsiteX2-5" fmla="*/ 536575 w 536575"/>
                    <a:gd name="connsiteY2-6" fmla="*/ 522389 h 522389"/>
                    <a:gd name="connsiteX3-7" fmla="*/ 533400 w 536575"/>
                    <a:gd name="connsiteY3-8" fmla="*/ 0 h 522389"/>
                  </a:gdLst>
                  <a:ahLst/>
                  <a:cxnLst>
                    <a:cxn ang="0">
                      <a:pos x="connsiteX0-1" y="connsiteY0-2"/>
                    </a:cxn>
                    <a:cxn ang="0">
                      <a:pos x="connsiteX1-3" y="connsiteY1-4"/>
                    </a:cxn>
                    <a:cxn ang="0">
                      <a:pos x="connsiteX2-5" y="connsiteY2-6"/>
                    </a:cxn>
                    <a:cxn ang="0">
                      <a:pos x="connsiteX3-7" y="connsiteY3-8"/>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418898" y="3254977"/>
              <a:ext cx="3127688"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定义</a:t>
              </a:r>
            </a:p>
          </p:txBody>
        </p:sp>
      </p:grpSp>
      <p:grpSp>
        <p:nvGrpSpPr>
          <p:cNvPr id="5" name="组合 4"/>
          <p:cNvGrpSpPr/>
          <p:nvPr/>
        </p:nvGrpSpPr>
        <p:grpSpPr>
          <a:xfrm>
            <a:off x="6766560" y="4064000"/>
            <a:ext cx="4159251" cy="840740"/>
            <a:chOff x="6554232" y="4064302"/>
            <a:chExt cx="4037316" cy="840911"/>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6898"/>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3</a:t>
                </a:r>
                <a:endParaRPr lang="zh-CN" altLang="en-US" sz="4000" dirty="0">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1" fmla="*/ 533400 w 536575"/>
                    <a:gd name="connsiteY0-2" fmla="*/ 0 h 522389"/>
                    <a:gd name="connsiteX1-3" fmla="*/ 0 w 536575"/>
                    <a:gd name="connsiteY1-4" fmla="*/ 522389 h 522389"/>
                    <a:gd name="connsiteX2-5" fmla="*/ 536575 w 536575"/>
                    <a:gd name="connsiteY2-6" fmla="*/ 522389 h 522389"/>
                    <a:gd name="connsiteX3-7" fmla="*/ 533400 w 536575"/>
                    <a:gd name="connsiteY3-8" fmla="*/ 0 h 522389"/>
                  </a:gdLst>
                  <a:ahLst/>
                  <a:cxnLst>
                    <a:cxn ang="0">
                      <a:pos x="connsiteX0-1" y="connsiteY0-2"/>
                    </a:cxn>
                    <a:cxn ang="0">
                      <a:pos x="connsiteX1-3" y="connsiteY1-4"/>
                    </a:cxn>
                    <a:cxn ang="0">
                      <a:pos x="connsiteX2-5" y="connsiteY2-6"/>
                    </a:cxn>
                    <a:cxn ang="0">
                      <a:pos x="connsiteX3-7" y="connsiteY3-8"/>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文本框 105"/>
            <p:cNvSpPr txBox="1"/>
            <p:nvPr/>
          </p:nvSpPr>
          <p:spPr>
            <a:xfrm>
              <a:off x="7419019" y="4383137"/>
              <a:ext cx="3172529" cy="522076"/>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语义关系研究现状</a:t>
              </a:r>
            </a:p>
          </p:txBody>
        </p:sp>
      </p:grpSp>
      <p:grpSp>
        <p:nvGrpSpPr>
          <p:cNvPr id="9" name="组合 8"/>
          <p:cNvGrpSpPr/>
          <p:nvPr/>
        </p:nvGrpSpPr>
        <p:grpSpPr>
          <a:xfrm>
            <a:off x="6766667" y="5180387"/>
            <a:ext cx="3645535" cy="811736"/>
            <a:chOff x="6554232" y="5180387"/>
            <a:chExt cx="3645535" cy="811736"/>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4</a:t>
                </a:r>
                <a:endParaRPr lang="zh-CN" altLang="en-US" sz="4000" dirty="0">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1" fmla="*/ 533400 w 536575"/>
                    <a:gd name="connsiteY0-2" fmla="*/ 0 h 522389"/>
                    <a:gd name="connsiteX1-3" fmla="*/ 0 w 536575"/>
                    <a:gd name="connsiteY1-4" fmla="*/ 522389 h 522389"/>
                    <a:gd name="connsiteX2-5" fmla="*/ 536575 w 536575"/>
                    <a:gd name="connsiteY2-6" fmla="*/ 522389 h 522389"/>
                    <a:gd name="connsiteX3-7" fmla="*/ 533400 w 536575"/>
                    <a:gd name="connsiteY3-8" fmla="*/ 0 h 522389"/>
                  </a:gdLst>
                  <a:ahLst/>
                  <a:cxnLst>
                    <a:cxn ang="0">
                      <a:pos x="connsiteX0-1" y="connsiteY0-2"/>
                    </a:cxn>
                    <a:cxn ang="0">
                      <a:pos x="connsiteX1-3" y="connsiteY1-4"/>
                    </a:cxn>
                    <a:cxn ang="0">
                      <a:pos x="connsiteX2-5" y="connsiteY2-6"/>
                    </a:cxn>
                    <a:cxn ang="0">
                      <a:pos x="connsiteX3-7" y="connsiteY3-8"/>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7419102" y="5460422"/>
              <a:ext cx="2780665"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现有语义资源</a:t>
              </a: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71071">
            <a:off x="-1283844" y="2541701"/>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939800" y="1479018"/>
            <a:ext cx="10312400" cy="4247317"/>
          </a:xfrm>
          <a:prstGeom prst="rect">
            <a:avLst/>
          </a:prstGeom>
          <a:noFill/>
        </p:spPr>
        <p:txBody>
          <a:bodyPr wrap="square" rtlCol="0" anchor="t">
            <a:spAutoFit/>
          </a:bodyPr>
          <a:lstStyle/>
          <a:p>
            <a:r>
              <a:rPr lang="zh-CN" altLang="en-US" dirty="0"/>
              <a:t>吕叔湘（1976）将作定语的修饰成分名词和中心名词的关系分为领属性的、描写性的和同位性的；</a:t>
            </a:r>
            <a:endParaRPr lang="en-US" altLang="zh-CN" dirty="0"/>
          </a:p>
          <a:p>
            <a:endParaRPr lang="en-US" altLang="zh-CN" dirty="0"/>
          </a:p>
          <a:p>
            <a:r>
              <a:rPr lang="zh-CN" altLang="en-US" dirty="0"/>
              <a:t>朱德熙（1982）提出修饰语和中心语意义上的联系是多种多样的，主要包括表示领属者、表示质料、表示时间和表示处所等等；</a:t>
            </a:r>
            <a:endParaRPr lang="en-US" altLang="zh-CN" dirty="0"/>
          </a:p>
          <a:p>
            <a:endParaRPr lang="en-US" altLang="zh-CN" dirty="0"/>
          </a:p>
          <a:p>
            <a:r>
              <a:rPr lang="zh-CN" altLang="en-US" dirty="0"/>
              <a:t>张卫国（1996）在对定语进行分类的时候，把所有的定语分为了三大类，而其中名词作定语的可以分为限定性和区别性两大类；</a:t>
            </a:r>
            <a:endParaRPr lang="en-US" altLang="zh-CN" dirty="0"/>
          </a:p>
          <a:p>
            <a:endParaRPr lang="en-US" altLang="zh-CN" dirty="0"/>
          </a:p>
          <a:p>
            <a:r>
              <a:rPr lang="zh-CN" altLang="en-US" dirty="0"/>
              <a:t>单强、牛守祯（1999）从定语的语义内容以及定语和中心语的关系出发，一共分出了十一种定语类型；</a:t>
            </a:r>
            <a:endParaRPr lang="en-US" altLang="zh-CN" dirty="0"/>
          </a:p>
          <a:p>
            <a:endParaRPr lang="en-US" altLang="zh-CN" dirty="0"/>
          </a:p>
          <a:p>
            <a:r>
              <a:rPr lang="zh-CN" altLang="en-US" dirty="0"/>
              <a:t>在以上的研究中，都是以定中结构为中心的定语语义类以及定语与中心语语义关系的考察与研究。各位学者根据定语和中心语的语义关系而进行的分类各有千秋，但是由于能作定语的成分比较复杂，内容比较庞大繁杂，其中定语既可以是形容词也可以是名词也可以是动词，中心语可以是名词也可以是动词。而显然不同词类充当定语时所呈现的语义关系必定存在许多差异。因此把定中结构中名词作定语的结构拿出来单独讨论显得尤为必要。</a:t>
            </a:r>
          </a:p>
        </p:txBody>
      </p:sp>
    </p:spTree>
    <p:extLst>
      <p:ext uri="{BB962C8B-B14F-4D97-AF65-F5344CB8AC3E}">
        <p14:creationId xmlns:p14="http://schemas.microsoft.com/office/powerpoint/2010/main" val="986643407"/>
      </p:ext>
    </p:extLst>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56032" y="1698843"/>
            <a:ext cx="10312400" cy="3693319"/>
          </a:xfrm>
          <a:prstGeom prst="rect">
            <a:avLst/>
          </a:prstGeom>
          <a:noFill/>
        </p:spPr>
        <p:txBody>
          <a:bodyPr wrap="square" rtlCol="0" anchor="t">
            <a:spAutoFit/>
          </a:bodyPr>
          <a:lstStyle/>
          <a:p>
            <a:r>
              <a:rPr lang="zh-CN" altLang="en-US" dirty="0"/>
              <a:t>黄国营（1982）认为“名 1+的+名 2”中名词 1 和名词 2 之间的语义关系共有十种，包括表示领属、表示属性、表示材料、表示比喻、表示同一、表示相关、表示成数、表示施事、表示受事、表示举例等。</a:t>
            </a:r>
            <a:endParaRPr lang="en-US" altLang="zh-CN" dirty="0"/>
          </a:p>
          <a:p>
            <a:endParaRPr lang="en-US" altLang="zh-CN" dirty="0"/>
          </a:p>
          <a:p>
            <a:r>
              <a:rPr lang="zh-CN" altLang="en-US" dirty="0"/>
              <a:t>孔令达（1992）又进一步把“名1+的+名 2”中名名之间的关系细分为十四类，</a:t>
            </a:r>
          </a:p>
          <a:p>
            <a:endParaRPr lang="zh-CN" altLang="en-US" dirty="0"/>
          </a:p>
          <a:p>
            <a:r>
              <a:rPr lang="zh-CN" altLang="en-US" dirty="0"/>
              <a:t>袁毓林（1995）把名词性定语主要分为领属定语和属性定语两大类，这为后续汉语名词作定语的研究起到了很大的推动作用，许多学者都在袁的基础上进行了深入的研究和探讨。</a:t>
            </a:r>
            <a:endParaRPr lang="en-US" altLang="zh-CN" dirty="0"/>
          </a:p>
          <a:p>
            <a:endParaRPr lang="en-US" altLang="zh-CN" dirty="0"/>
          </a:p>
          <a:p>
            <a:r>
              <a:rPr lang="zh-CN" altLang="en-US" dirty="0"/>
              <a:t>李宇明（1996）认为，在“N1（+的）+N2”的结构中，N1同 N2 的关系大体分为两个类型：属性关系和非属性关系。属性关系是指 N1 表示N2 的类型、样式、质料等，而非属性关系又分为领属关系、方所关系、衡量关系等。李通过二分法将所有关系分为属性和非属性关系是比较合理的，但是有些关系的归属仍然需要考虑，比如其中的衡量关系（“电杆的高度”）中，“高度”也是“电杆”这个物体的属性，因此将其划分到非属性关系中欠妥。</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792513" y="1524141"/>
            <a:ext cx="10312400" cy="3693319"/>
          </a:xfrm>
          <a:prstGeom prst="rect">
            <a:avLst/>
          </a:prstGeom>
          <a:noFill/>
        </p:spPr>
        <p:txBody>
          <a:bodyPr wrap="square" rtlCol="0" anchor="t">
            <a:spAutoFit/>
          </a:bodyPr>
          <a:lstStyle/>
          <a:p>
            <a:r>
              <a:rPr lang="zh-CN" altLang="en-US" dirty="0"/>
              <a:t>文贞惠（1999）对“N1（的）N2”结构中 N1 和 N2 之间复杂的语义关系做了总结，通过“变换式”、“扩充式”以及“推导式”的方法形成了有层次的“N1（的）N2”结构语义类别关系网络。她先将 N1 和 N2 之间的语义关系分为领有范畴和属性范畴两大类，然后又各自分出若干种类型，并为每一类别找到了变换、扩充、推导等语法形式验证标志。文氏的语义关系分为更为细致入微，但是“领有范畴”和“属性范畴”并不是完全对立的，因此部分语义关系是否能划分到“属性范畴”仍然值得讨论。</a:t>
            </a:r>
          </a:p>
          <a:p>
            <a:endParaRPr lang="zh-CN" altLang="en-US" dirty="0"/>
          </a:p>
          <a:p>
            <a:r>
              <a:rPr lang="zh-CN" altLang="en-US" dirty="0"/>
              <a:t>蔺璜（2005）则在文贞惠分类系统的基础上进行了适当的修改和变通，也将名词定语的语义类型分为领属定语和属性定语两大类，下设 14 小类，包括占有领属、称谓领属、附属领属、特性领属、观念领属、成果领属、时处领属、质料属性、功能属性、来源属性、类属属性、相关属性、种属属性、比喻属性等。</a:t>
            </a:r>
            <a:endParaRPr lang="en-US" altLang="zh-CN" dirty="0"/>
          </a:p>
          <a:p>
            <a:endParaRPr lang="en-US" altLang="zh-CN" dirty="0"/>
          </a:p>
          <a:p>
            <a:r>
              <a:rPr lang="zh-CN" altLang="en-US" dirty="0"/>
              <a:t>以上的研究者对名词定语语义关系的分类基本都采用了二分的方式，然后在二分的基础上，再给各项进行细分。</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00032" y="1462766"/>
            <a:ext cx="10160881" cy="4524315"/>
          </a:xfrm>
          <a:prstGeom prst="rect">
            <a:avLst/>
          </a:prstGeom>
          <a:noFill/>
        </p:spPr>
        <p:txBody>
          <a:bodyPr wrap="square" rtlCol="0" anchor="t">
            <a:spAutoFit/>
          </a:bodyPr>
          <a:lstStyle/>
          <a:p>
            <a:r>
              <a:rPr lang="zh-CN" altLang="en-US" dirty="0"/>
              <a:t>马洪海（1999）研究了不同句法结构下的名名组合结构，着重考察了偏正结构和复指结构的“名+名”组合体的语义关系，并把“名十名”组合的偏正结构语义关系分为七类；把复指关系的名名组合语义关系分为了八类。马对这两种结构的语义关系分类更加细致谨慎，在细分的小类中还根据名词的语义类组合进行了更细致的说明，。这为以后的语义关系的分析和聚类提供了很好的借鉴意义。</a:t>
            </a:r>
            <a:endParaRPr lang="en-US" altLang="zh-CN" dirty="0"/>
          </a:p>
          <a:p>
            <a:endParaRPr lang="zh-CN" altLang="en-US" dirty="0"/>
          </a:p>
          <a:p>
            <a:r>
              <a:rPr lang="zh-CN" altLang="en-US" dirty="0"/>
              <a:t>李绍群（2005）总结了 14 种属性定语的语义类型，并指出大多属性定语都是“名 1+名 2”的形式。</a:t>
            </a:r>
            <a:endParaRPr lang="en-US" altLang="zh-CN" dirty="0"/>
          </a:p>
          <a:p>
            <a:endParaRPr lang="en-US" altLang="zh-CN" dirty="0"/>
          </a:p>
          <a:p>
            <a:r>
              <a:rPr lang="zh-CN" altLang="en-US" dirty="0"/>
              <a:t>孙道功（</a:t>
            </a:r>
            <a:r>
              <a:rPr lang="en-US" altLang="zh-CN" dirty="0"/>
              <a:t>2010</a:t>
            </a:r>
            <a:r>
              <a:rPr lang="zh-CN" altLang="en-US" dirty="0"/>
              <a:t>；</a:t>
            </a:r>
            <a:r>
              <a:rPr lang="en-US" altLang="zh-CN" dirty="0"/>
              <a:t>2013</a:t>
            </a:r>
            <a:r>
              <a:rPr lang="zh-CN" altLang="en-US" dirty="0"/>
              <a:t>）根据结构成分之间的语义关系，进一步把名核结构划分为定中结构和名述结构两种类型，同时，根据述谓结构理论，在标注语料的基础上，共分析出 </a:t>
            </a:r>
            <a:r>
              <a:rPr lang="en-US" altLang="zh-CN" dirty="0"/>
              <a:t>39 </a:t>
            </a:r>
            <a:r>
              <a:rPr lang="zh-CN" altLang="en-US" dirty="0"/>
              <a:t>种定中结构语义模式和 </a:t>
            </a:r>
            <a:r>
              <a:rPr lang="en-US" altLang="zh-CN" dirty="0"/>
              <a:t>11 </a:t>
            </a:r>
            <a:r>
              <a:rPr lang="zh-CN" altLang="en-US" dirty="0"/>
              <a:t>种名述结构语义模式，为名核结构的语义形式化提供了基础。</a:t>
            </a:r>
            <a:endParaRPr lang="en-US" altLang="zh-CN" dirty="0"/>
          </a:p>
          <a:p>
            <a:endParaRPr lang="zh-CN" altLang="en-US" dirty="0"/>
          </a:p>
          <a:p>
            <a:r>
              <a:rPr lang="zh-CN" altLang="en-US" dirty="0"/>
              <a:t>谭景春（</a:t>
            </a:r>
            <a:r>
              <a:rPr lang="en-US" altLang="zh-CN" dirty="0"/>
              <a:t>2010</a:t>
            </a:r>
            <a:r>
              <a:rPr lang="zh-CN" altLang="en-US" dirty="0"/>
              <a:t>）利用变换的分析方法和自足依存的观念讨论了名名偏正结构的语义关系，并说明名名偏正结构是一种隐含着谓词的紧缩形式，还指出谓词隐含是造成名名偏正结构语义关系复杂的根本原因。最后归纳出了名名偏正结构语义关系的两个大类共 </a:t>
            </a:r>
            <a:r>
              <a:rPr lang="en-US" altLang="zh-CN" dirty="0"/>
              <a:t>12 </a:t>
            </a:r>
            <a:r>
              <a:rPr lang="zh-CN" altLang="en-US" dirty="0"/>
              <a:t>种主要类型，谭的分类实际上是包括了词法和句法两方面的“</a:t>
            </a:r>
            <a:r>
              <a:rPr lang="en-US" altLang="zh-CN" dirty="0"/>
              <a:t>N+N”</a:t>
            </a:r>
            <a:r>
              <a:rPr lang="zh-CN" altLang="en-US" dirty="0"/>
              <a:t>组合，而且其中构词的占多数。</a:t>
            </a: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939799" y="1493751"/>
            <a:ext cx="10165114" cy="4151906"/>
          </a:xfrm>
          <a:prstGeom prst="rect">
            <a:avLst/>
          </a:prstGeom>
          <a:noFill/>
        </p:spPr>
        <p:txBody>
          <a:bodyPr wrap="square" rtlCol="0" anchor="t">
            <a:spAutoFit/>
          </a:bodyPr>
          <a:lstStyle/>
          <a:p>
            <a:pPr>
              <a:lnSpc>
                <a:spcPts val="2900"/>
              </a:lnSpc>
            </a:pPr>
            <a:r>
              <a:rPr lang="zh-CN" altLang="en-US" dirty="0"/>
              <a:t>周日安（2007，2010）采用了降级述谓结构理论，通过补入原型谓词将汉语名名组合的常见的语义关系逐一描写出来，总共归纳出 18 种名名语义格组合。周通过语义格对“N1+N2”组合进行了语义组合的分类，是一个很好的尝试，但是也能从中发现一些可能存在矛盾的地方。由于语义格的确定是建立在动名搭配的基础上的、是动态的，同时补充谓词对人而言可能比较容易，但对机器而言却很难。而且，对于不同的上下文语境以及人的不同背景知识，所补充出来的谓词具有特异性，因此对于机器的自动理解仍然具有挑战性。</a:t>
            </a:r>
            <a:endParaRPr lang="en-US" altLang="zh-CN" dirty="0"/>
          </a:p>
          <a:p>
            <a:pPr>
              <a:lnSpc>
                <a:spcPts val="2900"/>
              </a:lnSpc>
            </a:pPr>
            <a:endParaRPr lang="en-US" altLang="zh-CN" dirty="0"/>
          </a:p>
          <a:p>
            <a:pPr>
              <a:lnSpc>
                <a:spcPts val="2900"/>
              </a:lnSpc>
            </a:pPr>
            <a:r>
              <a:rPr lang="zh-CN" altLang="en-US" dirty="0"/>
              <a:t>魏雪（</a:t>
            </a:r>
            <a:r>
              <a:rPr lang="en-US" altLang="zh-CN" dirty="0"/>
              <a:t>2010</a:t>
            </a:r>
            <a:r>
              <a:rPr lang="zh-CN" altLang="en-US" dirty="0"/>
              <a:t>）通过对收集到的 </a:t>
            </a:r>
            <a:r>
              <a:rPr lang="en-US" altLang="zh-CN" dirty="0"/>
              <a:t>638 </a:t>
            </a:r>
            <a:r>
              <a:rPr lang="zh-CN" altLang="en-US" dirty="0"/>
              <a:t>个定中式名名组合分分析，归纳出了 </a:t>
            </a:r>
            <a:r>
              <a:rPr lang="en-US" altLang="zh-CN" dirty="0"/>
              <a:t>26</a:t>
            </a:r>
            <a:r>
              <a:rPr lang="zh-CN" altLang="en-US" dirty="0"/>
              <a:t>种语义组合关系。我们可以看出魏雪的语义组合关系的分类还是有些值得考量的地方，比如她将“天价幼儿园”分到“喻体</a:t>
            </a:r>
            <a:r>
              <a:rPr lang="en-US" altLang="zh-CN" dirty="0"/>
              <a:t>+</a:t>
            </a:r>
            <a:r>
              <a:rPr lang="zh-CN" altLang="en-US" dirty="0"/>
              <a:t>本体”很显然是不太合适的，“天价”这个词本身的构词是一种比喻，用“天”来比喻价格的高度，形容极高的价格。但在这个短语中，天价并不是比喻而是一般修饰，因此放到这个类别不合适。</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800590" y="1373180"/>
            <a:ext cx="10160323" cy="4524315"/>
          </a:xfrm>
          <a:prstGeom prst="rect">
            <a:avLst/>
          </a:prstGeom>
          <a:noFill/>
        </p:spPr>
        <p:txBody>
          <a:bodyPr wrap="square" rtlCol="0" anchor="t">
            <a:spAutoFit/>
          </a:bodyPr>
          <a:lstStyle/>
          <a:p>
            <a:r>
              <a:rPr lang="zh-CN" altLang="en-US" dirty="0"/>
              <a:t>除了从传统语言学角度的名词短语的句法语义的研究，还有从语言信息处理角度的对名名语义关系的研究。名词结构的语义关系在语言信息处理中又被称为“槽关系”。“槽”是语言信息处理中框架知识表示中的术语，而“槽关系”就是指语义角色内的偏词和证词之间的语义关系，也就是以名词为中心的短语结构之间的语义关系。对于偏正结构为主的以名词为核心的“N+N”复合名词短语结构的研究，“槽关系”的应用显得必不可少。</a:t>
            </a:r>
            <a:endParaRPr lang="en-US" altLang="zh-CN" dirty="0"/>
          </a:p>
          <a:p>
            <a:endParaRPr lang="en-US" altLang="zh-CN" dirty="0"/>
          </a:p>
          <a:p>
            <a:r>
              <a:rPr lang="zh-CN" altLang="en-US" dirty="0"/>
              <a:t>鲁川（</a:t>
            </a:r>
            <a:r>
              <a:rPr lang="en-US" altLang="zh-CN" dirty="0"/>
              <a:t>1992</a:t>
            </a:r>
            <a:r>
              <a:rPr lang="zh-CN" altLang="en-US" dirty="0"/>
              <a:t>）指出面向信息处理的名词研究应该不宜用框架，而应该使用属性和属性值来解决。因此，他提出以谓词的类别和受谓词支配联系的名词来划分槽类，从而定义了 </a:t>
            </a:r>
            <a:r>
              <a:rPr lang="en-US" altLang="zh-CN" dirty="0"/>
              <a:t>24 </a:t>
            </a:r>
            <a:r>
              <a:rPr lang="zh-CN" altLang="en-US" dirty="0"/>
              <a:t>种中枢角色和 </a:t>
            </a:r>
            <a:r>
              <a:rPr lang="en-US" altLang="zh-CN" dirty="0"/>
              <a:t>32 </a:t>
            </a:r>
            <a:r>
              <a:rPr lang="zh-CN" altLang="en-US" dirty="0"/>
              <a:t>种外围角色，一共用这 </a:t>
            </a:r>
            <a:r>
              <a:rPr lang="en-US" altLang="zh-CN" dirty="0"/>
              <a:t>56 </a:t>
            </a:r>
            <a:r>
              <a:rPr lang="zh-CN" altLang="en-US" dirty="0"/>
              <a:t>种概念角色可以组合成“当事一白变”、“当事一存在”等 </a:t>
            </a:r>
            <a:r>
              <a:rPr lang="en-US" altLang="zh-CN" dirty="0"/>
              <a:t>28 </a:t>
            </a:r>
            <a:r>
              <a:rPr lang="zh-CN" altLang="en-US" dirty="0"/>
              <a:t>种主谓格式，将主谓的顺序颠倒便是“偏正”关系。他认为“偏正”的本质实际上就是“主谓”，因此，这“偏”就是槽类，即槽关系。</a:t>
            </a:r>
          </a:p>
          <a:p>
            <a:endParaRPr lang="en-US" altLang="zh-CN" dirty="0"/>
          </a:p>
          <a:p>
            <a:r>
              <a:rPr lang="zh-CN" altLang="en-US" dirty="0"/>
              <a:t>不同的是，林杏光、张庆旭（</a:t>
            </a:r>
            <a:r>
              <a:rPr lang="en-US" altLang="zh-CN" dirty="0"/>
              <a:t>1998</a:t>
            </a:r>
            <a:r>
              <a:rPr lang="zh-CN" altLang="en-US" dirty="0"/>
              <a:t>）则是根据偏正语块中的偏词和正词之间的语义关系来划分槽类。他们认为以名词为中心的偏正语块的名词前面最多可达到 </a:t>
            </a:r>
            <a:r>
              <a:rPr lang="en-US" altLang="zh-CN" dirty="0"/>
              <a:t>5 </a:t>
            </a:r>
            <a:r>
              <a:rPr lang="zh-CN" altLang="en-US" dirty="0"/>
              <a:t>个槽类，分别是领属、性状、范围、指量和特征。而且槽类的顺序不是随意的，而是有一定的逻辑关系和规律的，即领属一指量一范围一性状一特征。</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国内复合名词短语语义关系研究</a:t>
            </a:r>
          </a:p>
        </p:txBody>
      </p:sp>
      <p:sp>
        <p:nvSpPr>
          <p:cNvPr id="209" name="椭圆 208"/>
          <p:cNvSpPr/>
          <p:nvPr/>
        </p:nvSpPr>
        <p:spPr>
          <a:xfrm>
            <a:off x="1121359" y="6448642"/>
            <a:ext cx="151857" cy="1518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0" name="椭圆 209"/>
          <p:cNvSpPr/>
          <p:nvPr/>
        </p:nvSpPr>
        <p:spPr>
          <a:xfrm>
            <a:off x="125577" y="5494459"/>
            <a:ext cx="98718" cy="9871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1" name="椭圆 210"/>
          <p:cNvSpPr/>
          <p:nvPr/>
        </p:nvSpPr>
        <p:spPr>
          <a:xfrm>
            <a:off x="173621" y="4910071"/>
            <a:ext cx="101349" cy="10134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3" name="椭圆 212"/>
          <p:cNvSpPr/>
          <p:nvPr/>
        </p:nvSpPr>
        <p:spPr>
          <a:xfrm>
            <a:off x="152340" y="607621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4" name="椭圆 213"/>
          <p:cNvSpPr/>
          <p:nvPr/>
        </p:nvSpPr>
        <p:spPr>
          <a:xfrm>
            <a:off x="586333" y="5811519"/>
            <a:ext cx="69699" cy="696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7" name="椭圆 216"/>
          <p:cNvSpPr/>
          <p:nvPr/>
        </p:nvSpPr>
        <p:spPr>
          <a:xfrm>
            <a:off x="9659639" y="203849"/>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8" name="椭圆 217"/>
          <p:cNvSpPr/>
          <p:nvPr/>
        </p:nvSpPr>
        <p:spPr>
          <a:xfrm>
            <a:off x="11540764" y="1265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19" name="椭圆 218"/>
          <p:cNvSpPr/>
          <p:nvPr/>
        </p:nvSpPr>
        <p:spPr>
          <a:xfrm>
            <a:off x="10343478" y="884924"/>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0" name="椭圆 219"/>
          <p:cNvSpPr/>
          <p:nvPr/>
        </p:nvSpPr>
        <p:spPr>
          <a:xfrm>
            <a:off x="11738563" y="2711987"/>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1" name="椭圆 220"/>
          <p:cNvSpPr/>
          <p:nvPr/>
        </p:nvSpPr>
        <p:spPr>
          <a:xfrm>
            <a:off x="11833440" y="53546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2" name="椭圆 221"/>
          <p:cNvSpPr/>
          <p:nvPr/>
        </p:nvSpPr>
        <p:spPr>
          <a:xfrm>
            <a:off x="10816913" y="293849"/>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3" name="椭圆 222"/>
          <p:cNvSpPr/>
          <p:nvPr/>
        </p:nvSpPr>
        <p:spPr>
          <a:xfrm>
            <a:off x="206340" y="6456500"/>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4" name="椭圆 223"/>
          <p:cNvSpPr/>
          <p:nvPr/>
        </p:nvSpPr>
        <p:spPr>
          <a:xfrm>
            <a:off x="11563624" y="1672121"/>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225" name="椭圆 224"/>
          <p:cNvSpPr/>
          <p:nvPr/>
        </p:nvSpPr>
        <p:spPr>
          <a:xfrm>
            <a:off x="10728983" y="11571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9" name="组合 8"/>
          <p:cNvGrpSpPr/>
          <p:nvPr/>
        </p:nvGrpSpPr>
        <p:grpSpPr>
          <a:xfrm rot="-5400000">
            <a:off x="205153" y="602338"/>
            <a:ext cx="274225" cy="321425"/>
            <a:chOff x="758562" y="2561597"/>
            <a:chExt cx="423517" cy="496415"/>
          </a:xfrm>
        </p:grpSpPr>
        <p:sp>
          <p:nvSpPr>
            <p:cNvPr id="8" name="任意多边形 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任意多边形 23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792513" y="1408700"/>
            <a:ext cx="10044470" cy="4247317"/>
          </a:xfrm>
          <a:prstGeom prst="rect">
            <a:avLst/>
          </a:prstGeom>
          <a:noFill/>
        </p:spPr>
        <p:txBody>
          <a:bodyPr wrap="square" rtlCol="0" anchor="t">
            <a:spAutoFit/>
          </a:bodyPr>
          <a:lstStyle/>
          <a:p>
            <a:r>
              <a:rPr lang="zh-CN" altLang="en-US" dirty="0"/>
              <a:t>不论是语言学本体还是语言处理方向对于名词结构的研究，英语中此类结构的研究非常丰富，而汉语中单独针对“N1+N2”复合短语结构的研究并不太多，相关的知识描写也并不充分。汉语中前人研究主要以名词作定语为中心，以 N1 的语义类为划分重点，来分析名词短语内部的语义关系。其考察对象不仅仅限于“N+N”复合名词短语，还往往包括名词中间插入其他连接成分的情况。</a:t>
            </a:r>
            <a:endParaRPr lang="en-US" altLang="zh-CN" dirty="0"/>
          </a:p>
          <a:p>
            <a:endParaRPr lang="en-US" altLang="zh-CN" dirty="0"/>
          </a:p>
          <a:p>
            <a:r>
              <a:rPr lang="zh-CN" altLang="en-US" dirty="0"/>
              <a:t>其次，传统语法界对于名词短语内部语义关系的分类复杂多样，名称也不一。而面向语言信息处理的槽关系研究解释了名词定语与中心语之间的关系、突破点比较新颖。但是由于研究者所定义的槽关系繁多，对名词结构的语义分析的实用性并不强。</a:t>
            </a:r>
            <a:endParaRPr lang="en-US" altLang="zh-CN" dirty="0"/>
          </a:p>
          <a:p>
            <a:endParaRPr lang="en-US" altLang="zh-CN" dirty="0"/>
          </a:p>
          <a:p>
            <a:r>
              <a:rPr lang="zh-CN" altLang="en-US" dirty="0"/>
              <a:t>而相关研究不足的另一个原因就是传统语言学研究依旧是把动词作为句子核心来进行研究探索的，仅把名词当成谓词的相关角色，对名词的的关注度远远不够。然而，名词作为一个开放类，是所有词类中最大的类，而且“N1+N2”复合名词短语也是所有二元词序列组合中最大的类更是具有相当的能产性和创造性，特别是在交际需求极为旺盛的网络时代，几乎每时每刻都在生成新的“N1+N2”复合名词短语。而名词的语义特征以及名词和名词之间的语义关系直接影“N1+N2”复合名词短语的理解和创造。因此，寻求一种合适的语义关系分类体系，能够更好地服务于自然语言处理工作。</a:t>
            </a:r>
          </a:p>
        </p:txBody>
      </p:sp>
    </p:spTree>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anim calcmode="lin" valueType="num">
                                      <p:cBhvr>
                                        <p:cTn id="8" dur="500" fill="hold"/>
                                        <p:tgtEl>
                                          <p:spTgt spid="209"/>
                                        </p:tgtEl>
                                        <p:attrNameLst>
                                          <p:attrName>ppt_x</p:attrName>
                                        </p:attrNameLst>
                                      </p:cBhvr>
                                      <p:tavLst>
                                        <p:tav tm="0">
                                          <p:val>
                                            <p:strVal val="#ppt_x"/>
                                          </p:val>
                                        </p:tav>
                                        <p:tav tm="100000">
                                          <p:val>
                                            <p:strVal val="#ppt_x"/>
                                          </p:val>
                                        </p:tav>
                                      </p:tavLst>
                                    </p:anim>
                                    <p:anim calcmode="lin" valueType="num">
                                      <p:cBhvr>
                                        <p:cTn id="9" dur="500" fill="hold"/>
                                        <p:tgtEl>
                                          <p:spTgt spid="20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5"/>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500"/>
                                        <p:tgtEl>
                                          <p:spTgt spid="210"/>
                                        </p:tgtEl>
                                      </p:cBhvr>
                                    </p:animEffect>
                                    <p:anim calcmode="lin" valueType="num">
                                      <p:cBhvr>
                                        <p:cTn id="13" dur="500" fill="hold"/>
                                        <p:tgtEl>
                                          <p:spTgt spid="210"/>
                                        </p:tgtEl>
                                        <p:attrNameLst>
                                          <p:attrName>ppt_x</p:attrName>
                                        </p:attrNameLst>
                                      </p:cBhvr>
                                      <p:tavLst>
                                        <p:tav tm="0">
                                          <p:val>
                                            <p:strVal val="#ppt_x"/>
                                          </p:val>
                                        </p:tav>
                                        <p:tav tm="100000">
                                          <p:val>
                                            <p:strVal val="#ppt_x"/>
                                          </p:val>
                                        </p:tav>
                                      </p:tavLst>
                                    </p:anim>
                                    <p:anim calcmode="lin" valueType="num">
                                      <p:cBhvr>
                                        <p:cTn id="14" dur="50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76"/>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anim calcmode="lin" valueType="num">
                                      <p:cBhvr>
                                        <p:cTn id="18" dur="500" fill="hold"/>
                                        <p:tgtEl>
                                          <p:spTgt spid="211"/>
                                        </p:tgtEl>
                                        <p:attrNameLst>
                                          <p:attrName>ppt_x</p:attrName>
                                        </p:attrNameLst>
                                      </p:cBhvr>
                                      <p:tavLst>
                                        <p:tav tm="0">
                                          <p:val>
                                            <p:strVal val="#ppt_x"/>
                                          </p:val>
                                        </p:tav>
                                        <p:tav tm="100000">
                                          <p:val>
                                            <p:strVal val="#ppt_x"/>
                                          </p:val>
                                        </p:tav>
                                      </p:tavLst>
                                    </p:anim>
                                    <p:anim calcmode="lin" valueType="num">
                                      <p:cBhvr>
                                        <p:cTn id="19" dur="500" fill="hold"/>
                                        <p:tgtEl>
                                          <p:spTgt spid="2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82"/>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anim calcmode="lin" valueType="num">
                                      <p:cBhvr>
                                        <p:cTn id="23" dur="500" fill="hold"/>
                                        <p:tgtEl>
                                          <p:spTgt spid="213"/>
                                        </p:tgtEl>
                                        <p:attrNameLst>
                                          <p:attrName>ppt_x</p:attrName>
                                        </p:attrNameLst>
                                      </p:cBhvr>
                                      <p:tavLst>
                                        <p:tav tm="0">
                                          <p:val>
                                            <p:strVal val="#ppt_x"/>
                                          </p:val>
                                        </p:tav>
                                        <p:tav tm="100000">
                                          <p:val>
                                            <p:strVal val="#ppt_x"/>
                                          </p:val>
                                        </p:tav>
                                      </p:tavLst>
                                    </p:anim>
                                    <p:anim calcmode="lin" valueType="num">
                                      <p:cBhvr>
                                        <p:cTn id="24" dur="500" fill="hold"/>
                                        <p:tgtEl>
                                          <p:spTgt spid="2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28"/>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500"/>
                                        <p:tgtEl>
                                          <p:spTgt spid="214"/>
                                        </p:tgtEl>
                                      </p:cBhvr>
                                    </p:animEffect>
                                    <p:anim calcmode="lin" valueType="num">
                                      <p:cBhvr>
                                        <p:cTn id="28" dur="500" fill="hold"/>
                                        <p:tgtEl>
                                          <p:spTgt spid="214"/>
                                        </p:tgtEl>
                                        <p:attrNameLst>
                                          <p:attrName>ppt_x</p:attrName>
                                        </p:attrNameLst>
                                      </p:cBhvr>
                                      <p:tavLst>
                                        <p:tav tm="0">
                                          <p:val>
                                            <p:strVal val="#ppt_x"/>
                                          </p:val>
                                        </p:tav>
                                        <p:tav tm="100000">
                                          <p:val>
                                            <p:strVal val="#ppt_x"/>
                                          </p:val>
                                        </p:tav>
                                      </p:tavLst>
                                    </p:anim>
                                    <p:anim calcmode="lin" valueType="num">
                                      <p:cBhvr>
                                        <p:cTn id="29" dur="500" fill="hold"/>
                                        <p:tgtEl>
                                          <p:spTgt spid="2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25"/>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500"/>
                                        <p:tgtEl>
                                          <p:spTgt spid="223"/>
                                        </p:tgtEl>
                                      </p:cBhvr>
                                    </p:animEffect>
                                    <p:anim calcmode="lin" valueType="num">
                                      <p:cBhvr>
                                        <p:cTn id="33" dur="500" fill="hold"/>
                                        <p:tgtEl>
                                          <p:spTgt spid="223"/>
                                        </p:tgtEl>
                                        <p:attrNameLst>
                                          <p:attrName>ppt_x</p:attrName>
                                        </p:attrNameLst>
                                      </p:cBhvr>
                                      <p:tavLst>
                                        <p:tav tm="0">
                                          <p:val>
                                            <p:strVal val="#ppt_x"/>
                                          </p:val>
                                        </p:tav>
                                        <p:tav tm="100000">
                                          <p:val>
                                            <p:strVal val="#ppt_x"/>
                                          </p:val>
                                        </p:tav>
                                      </p:tavLst>
                                    </p:anim>
                                    <p:anim calcmode="lin" valueType="num">
                                      <p:cBhvr>
                                        <p:cTn id="34" dur="500" fill="hold"/>
                                        <p:tgtEl>
                                          <p:spTgt spid="22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964"/>
                                  </p:stCondLst>
                                  <p:childTnLst>
                                    <p:set>
                                      <p:cBhvr>
                                        <p:cTn id="36" dur="1" fill="hold">
                                          <p:stCondLst>
                                            <p:cond delay="0"/>
                                          </p:stCondLst>
                                        </p:cTn>
                                        <p:tgtEl>
                                          <p:spTgt spid="217"/>
                                        </p:tgtEl>
                                        <p:attrNameLst>
                                          <p:attrName>style.visibility</p:attrName>
                                        </p:attrNameLst>
                                      </p:cBhvr>
                                      <p:to>
                                        <p:strVal val="visible"/>
                                      </p:to>
                                    </p:set>
                                    <p:animEffect transition="in" filter="fade">
                                      <p:cBhvr>
                                        <p:cTn id="37" dur="500"/>
                                        <p:tgtEl>
                                          <p:spTgt spid="217"/>
                                        </p:tgtEl>
                                      </p:cBhvr>
                                    </p:animEffect>
                                    <p:anim calcmode="lin" valueType="num">
                                      <p:cBhvr>
                                        <p:cTn id="38" dur="500" fill="hold"/>
                                        <p:tgtEl>
                                          <p:spTgt spid="217"/>
                                        </p:tgtEl>
                                        <p:attrNameLst>
                                          <p:attrName>ppt_x</p:attrName>
                                        </p:attrNameLst>
                                      </p:cBhvr>
                                      <p:tavLst>
                                        <p:tav tm="0">
                                          <p:val>
                                            <p:strVal val="#ppt_x"/>
                                          </p:val>
                                        </p:tav>
                                        <p:tav tm="100000">
                                          <p:val>
                                            <p:strVal val="#ppt_x"/>
                                          </p:val>
                                        </p:tav>
                                      </p:tavLst>
                                    </p:anim>
                                    <p:anim calcmode="lin" valueType="num">
                                      <p:cBhvr>
                                        <p:cTn id="39" dur="500" fill="hold"/>
                                        <p:tgtEl>
                                          <p:spTgt spid="2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63"/>
                                  </p:stCondLst>
                                  <p:childTnLst>
                                    <p:set>
                                      <p:cBhvr>
                                        <p:cTn id="41" dur="1" fill="hold">
                                          <p:stCondLst>
                                            <p:cond delay="0"/>
                                          </p:stCondLst>
                                        </p:cTn>
                                        <p:tgtEl>
                                          <p:spTgt spid="218"/>
                                        </p:tgtEl>
                                        <p:attrNameLst>
                                          <p:attrName>style.visibility</p:attrName>
                                        </p:attrNameLst>
                                      </p:cBhvr>
                                      <p:to>
                                        <p:strVal val="visible"/>
                                      </p:to>
                                    </p:set>
                                    <p:animEffect transition="in" filter="fade">
                                      <p:cBhvr>
                                        <p:cTn id="42" dur="500"/>
                                        <p:tgtEl>
                                          <p:spTgt spid="218"/>
                                        </p:tgtEl>
                                      </p:cBhvr>
                                    </p:animEffect>
                                    <p:anim calcmode="lin" valueType="num">
                                      <p:cBhvr>
                                        <p:cTn id="43" dur="500" fill="hold"/>
                                        <p:tgtEl>
                                          <p:spTgt spid="218"/>
                                        </p:tgtEl>
                                        <p:attrNameLst>
                                          <p:attrName>ppt_x</p:attrName>
                                        </p:attrNameLst>
                                      </p:cBhvr>
                                      <p:tavLst>
                                        <p:tav tm="0">
                                          <p:val>
                                            <p:strVal val="#ppt_x"/>
                                          </p:val>
                                        </p:tav>
                                        <p:tav tm="100000">
                                          <p:val>
                                            <p:strVal val="#ppt_x"/>
                                          </p:val>
                                        </p:tav>
                                      </p:tavLst>
                                    </p:anim>
                                    <p:anim calcmode="lin" valueType="num">
                                      <p:cBhvr>
                                        <p:cTn id="44" dur="500" fill="hold"/>
                                        <p:tgtEl>
                                          <p:spTgt spid="21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6"/>
                                  </p:stCondLst>
                                  <p:childTnLst>
                                    <p:set>
                                      <p:cBhvr>
                                        <p:cTn id="46" dur="1" fill="hold">
                                          <p:stCondLst>
                                            <p:cond delay="0"/>
                                          </p:stCondLst>
                                        </p:cTn>
                                        <p:tgtEl>
                                          <p:spTgt spid="219"/>
                                        </p:tgtEl>
                                        <p:attrNameLst>
                                          <p:attrName>style.visibility</p:attrName>
                                        </p:attrNameLst>
                                      </p:cBhvr>
                                      <p:to>
                                        <p:strVal val="visible"/>
                                      </p:to>
                                    </p:set>
                                    <p:animEffect transition="in" filter="fade">
                                      <p:cBhvr>
                                        <p:cTn id="47" dur="500"/>
                                        <p:tgtEl>
                                          <p:spTgt spid="219"/>
                                        </p:tgtEl>
                                      </p:cBhvr>
                                    </p:animEffect>
                                    <p:anim calcmode="lin" valueType="num">
                                      <p:cBhvr>
                                        <p:cTn id="48" dur="500" fill="hold"/>
                                        <p:tgtEl>
                                          <p:spTgt spid="219"/>
                                        </p:tgtEl>
                                        <p:attrNameLst>
                                          <p:attrName>ppt_x</p:attrName>
                                        </p:attrNameLst>
                                      </p:cBhvr>
                                      <p:tavLst>
                                        <p:tav tm="0">
                                          <p:val>
                                            <p:strVal val="#ppt_x"/>
                                          </p:val>
                                        </p:tav>
                                        <p:tav tm="100000">
                                          <p:val>
                                            <p:strVal val="#ppt_x"/>
                                          </p:val>
                                        </p:tav>
                                      </p:tavLst>
                                    </p:anim>
                                    <p:anim calcmode="lin" valueType="num">
                                      <p:cBhvr>
                                        <p:cTn id="49" dur="500" fill="hold"/>
                                        <p:tgtEl>
                                          <p:spTgt spid="21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09"/>
                                  </p:stCondLst>
                                  <p:childTnLst>
                                    <p:set>
                                      <p:cBhvr>
                                        <p:cTn id="51" dur="1" fill="hold">
                                          <p:stCondLst>
                                            <p:cond delay="0"/>
                                          </p:stCondLst>
                                        </p:cTn>
                                        <p:tgtEl>
                                          <p:spTgt spid="220"/>
                                        </p:tgtEl>
                                        <p:attrNameLst>
                                          <p:attrName>style.visibility</p:attrName>
                                        </p:attrNameLst>
                                      </p:cBhvr>
                                      <p:to>
                                        <p:strVal val="visible"/>
                                      </p:to>
                                    </p:set>
                                    <p:animEffect transition="in" filter="fade">
                                      <p:cBhvr>
                                        <p:cTn id="52" dur="500"/>
                                        <p:tgtEl>
                                          <p:spTgt spid="220"/>
                                        </p:tgtEl>
                                      </p:cBhvr>
                                    </p:animEffect>
                                    <p:anim calcmode="lin" valueType="num">
                                      <p:cBhvr>
                                        <p:cTn id="53" dur="500" fill="hold"/>
                                        <p:tgtEl>
                                          <p:spTgt spid="220"/>
                                        </p:tgtEl>
                                        <p:attrNameLst>
                                          <p:attrName>ppt_x</p:attrName>
                                        </p:attrNameLst>
                                      </p:cBhvr>
                                      <p:tavLst>
                                        <p:tav tm="0">
                                          <p:val>
                                            <p:strVal val="#ppt_x"/>
                                          </p:val>
                                        </p:tav>
                                        <p:tav tm="100000">
                                          <p:val>
                                            <p:strVal val="#ppt_x"/>
                                          </p:val>
                                        </p:tav>
                                      </p:tavLst>
                                    </p:anim>
                                    <p:anim calcmode="lin" valueType="num">
                                      <p:cBhvr>
                                        <p:cTn id="54" dur="500" fill="hold"/>
                                        <p:tgtEl>
                                          <p:spTgt spid="220"/>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37"/>
                                  </p:stCondLst>
                                  <p:childTnLst>
                                    <p:set>
                                      <p:cBhvr>
                                        <p:cTn id="56" dur="1" fill="hold">
                                          <p:stCondLst>
                                            <p:cond delay="0"/>
                                          </p:stCondLst>
                                        </p:cTn>
                                        <p:tgtEl>
                                          <p:spTgt spid="221"/>
                                        </p:tgtEl>
                                        <p:attrNameLst>
                                          <p:attrName>style.visibility</p:attrName>
                                        </p:attrNameLst>
                                      </p:cBhvr>
                                      <p:to>
                                        <p:strVal val="visible"/>
                                      </p:to>
                                    </p:set>
                                    <p:animEffect transition="in" filter="fade">
                                      <p:cBhvr>
                                        <p:cTn id="57" dur="500"/>
                                        <p:tgtEl>
                                          <p:spTgt spid="221"/>
                                        </p:tgtEl>
                                      </p:cBhvr>
                                    </p:animEffect>
                                    <p:anim calcmode="lin" valueType="num">
                                      <p:cBhvr>
                                        <p:cTn id="58" dur="500" fill="hold"/>
                                        <p:tgtEl>
                                          <p:spTgt spid="221"/>
                                        </p:tgtEl>
                                        <p:attrNameLst>
                                          <p:attrName>ppt_x</p:attrName>
                                        </p:attrNameLst>
                                      </p:cBhvr>
                                      <p:tavLst>
                                        <p:tav tm="0">
                                          <p:val>
                                            <p:strVal val="#ppt_x"/>
                                          </p:val>
                                        </p:tav>
                                        <p:tav tm="100000">
                                          <p:val>
                                            <p:strVal val="#ppt_x"/>
                                          </p:val>
                                        </p:tav>
                                      </p:tavLst>
                                    </p:anim>
                                    <p:anim calcmode="lin" valueType="num">
                                      <p:cBhvr>
                                        <p:cTn id="59" dur="500" fill="hold"/>
                                        <p:tgtEl>
                                          <p:spTgt spid="22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727"/>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500"/>
                                        <p:tgtEl>
                                          <p:spTgt spid="222"/>
                                        </p:tgtEl>
                                      </p:cBhvr>
                                    </p:animEffect>
                                    <p:anim calcmode="lin" valueType="num">
                                      <p:cBhvr>
                                        <p:cTn id="63" dur="500" fill="hold"/>
                                        <p:tgtEl>
                                          <p:spTgt spid="222"/>
                                        </p:tgtEl>
                                        <p:attrNameLst>
                                          <p:attrName>ppt_x</p:attrName>
                                        </p:attrNameLst>
                                      </p:cBhvr>
                                      <p:tavLst>
                                        <p:tav tm="0">
                                          <p:val>
                                            <p:strVal val="#ppt_x"/>
                                          </p:val>
                                        </p:tav>
                                        <p:tav tm="100000">
                                          <p:val>
                                            <p:strVal val="#ppt_x"/>
                                          </p:val>
                                        </p:tav>
                                      </p:tavLst>
                                    </p:anim>
                                    <p:anim calcmode="lin" valueType="num">
                                      <p:cBhvr>
                                        <p:cTn id="64" dur="500" fill="hold"/>
                                        <p:tgtEl>
                                          <p:spTgt spid="22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408"/>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anim calcmode="lin" valueType="num">
                                      <p:cBhvr>
                                        <p:cTn id="68" dur="500" fill="hold"/>
                                        <p:tgtEl>
                                          <p:spTgt spid="224"/>
                                        </p:tgtEl>
                                        <p:attrNameLst>
                                          <p:attrName>ppt_x</p:attrName>
                                        </p:attrNameLst>
                                      </p:cBhvr>
                                      <p:tavLst>
                                        <p:tav tm="0">
                                          <p:val>
                                            <p:strVal val="#ppt_x"/>
                                          </p:val>
                                        </p:tav>
                                        <p:tav tm="100000">
                                          <p:val>
                                            <p:strVal val="#ppt_x"/>
                                          </p:val>
                                        </p:tav>
                                      </p:tavLst>
                                    </p:anim>
                                    <p:anim calcmode="lin" valueType="num">
                                      <p:cBhvr>
                                        <p:cTn id="69" dur="500" fill="hold"/>
                                        <p:tgtEl>
                                          <p:spTgt spid="224"/>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74"/>
                                  </p:stCondLst>
                                  <p:childTnLst>
                                    <p:set>
                                      <p:cBhvr>
                                        <p:cTn id="71" dur="1" fill="hold">
                                          <p:stCondLst>
                                            <p:cond delay="0"/>
                                          </p:stCondLst>
                                        </p:cTn>
                                        <p:tgtEl>
                                          <p:spTgt spid="225"/>
                                        </p:tgtEl>
                                        <p:attrNameLst>
                                          <p:attrName>style.visibility</p:attrName>
                                        </p:attrNameLst>
                                      </p:cBhvr>
                                      <p:to>
                                        <p:strVal val="visible"/>
                                      </p:to>
                                    </p:set>
                                    <p:animEffect transition="in" filter="fade">
                                      <p:cBhvr>
                                        <p:cTn id="72" dur="500"/>
                                        <p:tgtEl>
                                          <p:spTgt spid="225"/>
                                        </p:tgtEl>
                                      </p:cBhvr>
                                    </p:animEffect>
                                    <p:anim calcmode="lin" valueType="num">
                                      <p:cBhvr>
                                        <p:cTn id="73" dur="500" fill="hold"/>
                                        <p:tgtEl>
                                          <p:spTgt spid="225"/>
                                        </p:tgtEl>
                                        <p:attrNameLst>
                                          <p:attrName>ppt_x</p:attrName>
                                        </p:attrNameLst>
                                      </p:cBhvr>
                                      <p:tavLst>
                                        <p:tav tm="0">
                                          <p:val>
                                            <p:strVal val="#ppt_x"/>
                                          </p:val>
                                        </p:tav>
                                        <p:tav tm="100000">
                                          <p:val>
                                            <p:strVal val="#ppt_x"/>
                                          </p:val>
                                        </p:tav>
                                      </p:tavLst>
                                    </p:anim>
                                    <p:anim calcmode="lin" valueType="num">
                                      <p:cBhvr>
                                        <p:cTn id="74"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ldLvl="0" animBg="1"/>
      <p:bldP spid="210" grpId="0" bldLvl="0" animBg="1"/>
      <p:bldP spid="211" grpId="0" bldLvl="0" animBg="1"/>
      <p:bldP spid="213" grpId="0" bldLvl="0" animBg="1"/>
      <p:bldP spid="214" grpId="0" bldLvl="0" animBg="1"/>
      <p:bldP spid="217" grpId="0" bldLvl="0" animBg="1"/>
      <p:bldP spid="218" grpId="0" bldLvl="0" animBg="1"/>
      <p:bldP spid="219" grpId="0" bldLvl="0" animBg="1"/>
      <p:bldP spid="220" grpId="0" bldLvl="0" animBg="1"/>
      <p:bldP spid="221" grpId="0" bldLvl="0" animBg="1"/>
      <p:bldP spid="222" grpId="0" bldLvl="0" animBg="1"/>
      <p:bldP spid="223" grpId="0" bldLvl="0" animBg="1"/>
      <p:bldP spid="224" grpId="0" bldLvl="0" animBg="1"/>
      <p:bldP spid="22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9102129" y="894266"/>
            <a:ext cx="5359636" cy="4845111"/>
          </a:xfrm>
          <a:prstGeom prst="rect">
            <a:avLst/>
          </a:prstGeom>
        </p:spPr>
      </p:pic>
      <p:grpSp>
        <p:nvGrpSpPr>
          <p:cNvPr id="2" name="组合 1"/>
          <p:cNvGrpSpPr/>
          <p:nvPr/>
        </p:nvGrpSpPr>
        <p:grpSpPr>
          <a:xfrm>
            <a:off x="-1794073"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4651695"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4</a:t>
            </a:r>
            <a:endParaRPr lang="zh-CN" altLang="en-US" sz="6600" spc="100" dirty="0">
              <a:latin typeface="明兰" panose="02010600030101010101" pitchFamily="2" charset="-122"/>
              <a:ea typeface="明兰" panose="02010600030101010101" pitchFamily="2" charset="-122"/>
            </a:endParaRPr>
          </a:p>
        </p:txBody>
      </p:sp>
      <p:sp>
        <p:nvSpPr>
          <p:cNvPr id="44" name="文本框 43"/>
          <p:cNvSpPr txBox="1"/>
          <p:nvPr/>
        </p:nvSpPr>
        <p:spPr>
          <a:xfrm>
            <a:off x="5020566" y="4002467"/>
            <a:ext cx="3650313" cy="645160"/>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现有语义资源</a:t>
            </a:r>
          </a:p>
        </p:txBody>
      </p:sp>
      <p:grpSp>
        <p:nvGrpSpPr>
          <p:cNvPr id="46" name="组合 45"/>
          <p:cNvGrpSpPr/>
          <p:nvPr/>
        </p:nvGrpSpPr>
        <p:grpSpPr>
          <a:xfrm rot="-5400000">
            <a:off x="7664596" y="-280424"/>
            <a:ext cx="478489" cy="560847"/>
            <a:chOff x="758562" y="2561597"/>
            <a:chExt cx="423517" cy="496415"/>
          </a:xfrm>
        </p:grpSpPr>
        <p:sp>
          <p:nvSpPr>
            <p:cNvPr id="47" name="任意多边形 4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4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5400000">
            <a:off x="113145" y="5746450"/>
            <a:ext cx="300471" cy="352188"/>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294544" y="6554729"/>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A_图片 16"/>
          <p:cNvSpPr/>
          <p:nvPr>
            <p:custDataLst>
              <p:tags r:id="rId1"/>
            </p:custDataLst>
          </p:nvPr>
        </p:nvSpPr>
        <p:spPr>
          <a:xfrm>
            <a:off x="2878500" y="1365008"/>
            <a:ext cx="5560251" cy="4238436"/>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000"/>
                      </a14:imgEffect>
                    </a14:imgLayer>
                  </a14:imgProps>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prstClr val="white"/>
              </a:solidFill>
            </a:endParaRPr>
          </a:p>
        </p:txBody>
      </p:sp>
      <p:sp>
        <p:nvSpPr>
          <p:cNvPr id="84" name="文本框 83"/>
          <p:cNvSpPr txBox="1"/>
          <p:nvPr/>
        </p:nvSpPr>
        <p:spPr>
          <a:xfrm>
            <a:off x="8552889" y="2366406"/>
            <a:ext cx="670368" cy="652482"/>
          </a:xfrm>
          <a:prstGeom prst="rect">
            <a:avLst/>
          </a:prstGeom>
          <a:noFill/>
        </p:spPr>
        <p:txBody>
          <a:bodyPr wrap="none" lIns="91436" tIns="45718" rIns="91436" bIns="45718" rtlCol="0">
            <a:spAutoFit/>
          </a:bodyPr>
          <a:lstStyle/>
          <a:p>
            <a:pPr>
              <a:lnSpc>
                <a:spcPct val="130000"/>
              </a:lnSpc>
            </a:pPr>
            <a:r>
              <a:rPr lang="zh-CN" altLang="en-US" sz="2800" dirty="0">
                <a:solidFill>
                  <a:prstClr val="white"/>
                </a:solidFill>
                <a:latin typeface="明兰" panose="02010600030101010101" pitchFamily="2" charset="-122"/>
                <a:ea typeface="明兰" panose="02010600030101010101" pitchFamily="2" charset="-122"/>
              </a:rPr>
              <a:t> 外</a:t>
            </a:r>
          </a:p>
        </p:txBody>
      </p:sp>
      <p:sp>
        <p:nvSpPr>
          <p:cNvPr id="92" name="文本框 14"/>
          <p:cNvSpPr txBox="1"/>
          <p:nvPr/>
        </p:nvSpPr>
        <p:spPr>
          <a:xfrm>
            <a:off x="507041" y="479236"/>
            <a:ext cx="6357993"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现有语义资源</a:t>
            </a:r>
          </a:p>
        </p:txBody>
      </p:sp>
      <p:grpSp>
        <p:nvGrpSpPr>
          <p:cNvPr id="93" name="组合 92"/>
          <p:cNvGrpSpPr/>
          <p:nvPr/>
        </p:nvGrpSpPr>
        <p:grpSpPr>
          <a:xfrm rot="-5400000">
            <a:off x="205153" y="602338"/>
            <a:ext cx="274225" cy="321425"/>
            <a:chOff x="758562" y="2561597"/>
            <a:chExt cx="423517" cy="496415"/>
          </a:xfrm>
        </p:grpSpPr>
        <p:sp>
          <p:nvSpPr>
            <p:cNvPr id="94" name="任意多边形 9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任意多边形 9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91646" y="1254556"/>
            <a:ext cx="10366683" cy="4674483"/>
          </a:xfrm>
          <a:prstGeom prst="rect">
            <a:avLst/>
          </a:prstGeom>
        </p:spPr>
        <p:txBody>
          <a:bodyPr wrap="square" lIns="91438" tIns="45719" rIns="91438" bIns="45719">
            <a:spAutoFit/>
          </a:bodyPr>
          <a:lstStyle/>
          <a:p>
            <a:pPr>
              <a:lnSpc>
                <a:spcPts val="3000"/>
              </a:lnSpc>
            </a:pPr>
            <a:r>
              <a:rPr lang="zh-CN" altLang="en-US" dirty="0">
                <a:latin typeface="+mn-ea"/>
              </a:rPr>
              <a:t>目前的语义知识资源主要包括词义和句子语义标注语料库，而短语层面的语义标注知识库比较缺乏。</a:t>
            </a:r>
            <a:endParaRPr lang="en-US" altLang="zh-CN" dirty="0">
              <a:latin typeface="+mn-ea"/>
            </a:endParaRPr>
          </a:p>
          <a:p>
            <a:pPr>
              <a:lnSpc>
                <a:spcPts val="3000"/>
              </a:lnSpc>
            </a:pPr>
            <a:endParaRPr lang="zh-CN" altLang="en-US" dirty="0">
              <a:latin typeface="+mn-ea"/>
            </a:endParaRPr>
          </a:p>
          <a:p>
            <a:pPr>
              <a:lnSpc>
                <a:spcPts val="3000"/>
              </a:lnSpc>
            </a:pPr>
            <a:r>
              <a:rPr lang="zh-CN" altLang="en-US" dirty="0">
                <a:latin typeface="+mn-ea"/>
              </a:rPr>
              <a:t>魏雪、袁毓林（ </a:t>
            </a:r>
            <a:r>
              <a:rPr lang="en-US" altLang="zh-CN" dirty="0">
                <a:latin typeface="+mn-ea"/>
              </a:rPr>
              <a:t>2010</a:t>
            </a:r>
            <a:r>
              <a:rPr lang="zh-CN" altLang="en-US" dirty="0">
                <a:latin typeface="+mn-ea"/>
              </a:rPr>
              <a:t>；</a:t>
            </a:r>
            <a:r>
              <a:rPr lang="en-US" altLang="zh-CN" dirty="0">
                <a:latin typeface="+mn-ea"/>
              </a:rPr>
              <a:t>2014</a:t>
            </a:r>
            <a:r>
              <a:rPr lang="zh-CN" altLang="en-US" dirty="0">
                <a:latin typeface="+mn-ea"/>
              </a:rPr>
              <a:t>）通过对名名组合释义的研究后建立了名名搭配知识库，以实现名名组合的隐含谓词的识别和自动释义。</a:t>
            </a:r>
            <a:endParaRPr lang="en-US" altLang="zh-CN" dirty="0">
              <a:latin typeface="+mn-ea"/>
            </a:endParaRPr>
          </a:p>
          <a:p>
            <a:pPr>
              <a:lnSpc>
                <a:spcPts val="3000"/>
              </a:lnSpc>
            </a:pPr>
            <a:endParaRPr lang="en-US" altLang="zh-CN" dirty="0">
              <a:latin typeface="+mn-ea"/>
            </a:endParaRPr>
          </a:p>
          <a:p>
            <a:pPr>
              <a:lnSpc>
                <a:spcPts val="3000"/>
              </a:lnSpc>
            </a:pPr>
            <a:r>
              <a:rPr lang="zh-CN" altLang="en-US" dirty="0">
                <a:latin typeface="+mn-ea"/>
              </a:rPr>
              <a:t>卢涌（</a:t>
            </a:r>
            <a:r>
              <a:rPr lang="en-US" altLang="zh-CN" dirty="0">
                <a:latin typeface="+mn-ea"/>
              </a:rPr>
              <a:t>2017</a:t>
            </a:r>
            <a:r>
              <a:rPr lang="zh-CN" altLang="en-US" dirty="0">
                <a:latin typeface="+mn-ea"/>
              </a:rPr>
              <a:t>）针对“名词</a:t>
            </a:r>
            <a:r>
              <a:rPr lang="en-US" altLang="zh-CN" dirty="0">
                <a:latin typeface="+mn-ea"/>
              </a:rPr>
              <a:t>+</a:t>
            </a:r>
            <a:r>
              <a:rPr lang="zh-CN" altLang="en-US" dirty="0">
                <a:latin typeface="+mn-ea"/>
              </a:rPr>
              <a:t>的</a:t>
            </a:r>
            <a:r>
              <a:rPr lang="en-US" altLang="zh-CN" dirty="0">
                <a:latin typeface="+mn-ea"/>
              </a:rPr>
              <a:t>+</a:t>
            </a:r>
            <a:r>
              <a:rPr lang="zh-CN" altLang="en-US" dirty="0">
                <a:latin typeface="+mn-ea"/>
              </a:rPr>
              <a:t>名词”的结构进行了语义研究，总结出了三十多个释义模板，形成了一个短语释义库。</a:t>
            </a:r>
            <a:endParaRPr lang="en-US" altLang="zh-CN" dirty="0">
              <a:latin typeface="+mn-ea"/>
            </a:endParaRPr>
          </a:p>
          <a:p>
            <a:pPr>
              <a:lnSpc>
                <a:spcPts val="3000"/>
              </a:lnSpc>
            </a:pPr>
            <a:endParaRPr lang="en-US" altLang="zh-CN" dirty="0">
              <a:latin typeface="+mn-ea"/>
            </a:endParaRPr>
          </a:p>
          <a:p>
            <a:pPr>
              <a:lnSpc>
                <a:spcPts val="3000"/>
              </a:lnSpc>
            </a:pPr>
            <a:r>
              <a:rPr lang="zh-CN" altLang="en-US" dirty="0">
                <a:latin typeface="+mn-ea"/>
              </a:rPr>
              <a:t>刘玉洁（</a:t>
            </a:r>
            <a:r>
              <a:rPr lang="en-US" altLang="zh-CN" dirty="0">
                <a:latin typeface="+mn-ea"/>
              </a:rPr>
              <a:t>2018</a:t>
            </a:r>
            <a:r>
              <a:rPr lang="zh-CN" altLang="en-US" dirty="0">
                <a:latin typeface="+mn-ea"/>
              </a:rPr>
              <a:t>）使用新闻报刊语料构建了包含</a:t>
            </a:r>
            <a:r>
              <a:rPr lang="en-US" altLang="zh-CN" dirty="0">
                <a:latin typeface="+mn-ea"/>
              </a:rPr>
              <a:t>18218 </a:t>
            </a:r>
            <a:r>
              <a:rPr lang="zh-CN" altLang="en-US" dirty="0">
                <a:latin typeface="+mn-ea"/>
              </a:rPr>
              <a:t>条基本复合名词短语的语义知识库。并对其中短语包含的名词的语义类、短语结构、语义关系和是否指称命名实体这几项知识进行了标注。</a:t>
            </a:r>
            <a:endParaRPr lang="en-US" altLang="zh-CN" dirty="0">
              <a:latin typeface="+mn-ea"/>
            </a:endParaRPr>
          </a:p>
          <a:p>
            <a:pPr>
              <a:lnSpc>
                <a:spcPts val="3000"/>
              </a:lnSpc>
            </a:pPr>
            <a:endParaRPr lang="en-US" altLang="zh-CN" dirty="0">
              <a:latin typeface="+mn-ea"/>
            </a:endParaRPr>
          </a:p>
          <a:p>
            <a:pPr>
              <a:lnSpc>
                <a:spcPts val="3000"/>
              </a:lnSpc>
            </a:pPr>
            <a:r>
              <a:rPr lang="zh-CN" altLang="en-US" dirty="0">
                <a:latin typeface="+mn-ea"/>
              </a:rPr>
              <a:t>张文敏（</a:t>
            </a:r>
            <a:r>
              <a:rPr lang="en-US" altLang="zh-CN" dirty="0">
                <a:latin typeface="+mn-ea"/>
              </a:rPr>
              <a:t>2019</a:t>
            </a:r>
            <a:r>
              <a:rPr lang="zh-CN" altLang="en-US" dirty="0">
                <a:latin typeface="+mn-ea"/>
              </a:rPr>
              <a:t>）构建了一个主要包含名词和动词的带有句子信息的基本复合名词语义知识库。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9" presetClass="entr" presetSubtype="0" decel="100000" fill="hold" grpId="0" nodeType="withEffect">
                                  <p:stCondLst>
                                    <p:cond delay="600"/>
                                  </p:stCondLst>
                                  <p:childTnLst>
                                    <p:set>
                                      <p:cBhvr>
                                        <p:cTn id="9" dur="1" fill="hold">
                                          <p:stCondLst>
                                            <p:cond delay="0"/>
                                          </p:stCondLst>
                                        </p:cTn>
                                        <p:tgtEl>
                                          <p:spTgt spid="84"/>
                                        </p:tgtEl>
                                        <p:attrNameLst>
                                          <p:attrName>style.visibility</p:attrName>
                                        </p:attrNameLst>
                                      </p:cBhvr>
                                      <p:to>
                                        <p:strVal val="visible"/>
                                      </p:to>
                                    </p:set>
                                    <p:anim calcmode="lin" valueType="num">
                                      <p:cBhvr>
                                        <p:cTn id="10" dur="500" fill="hold"/>
                                        <p:tgtEl>
                                          <p:spTgt spid="84"/>
                                        </p:tgtEl>
                                        <p:attrNameLst>
                                          <p:attrName>ppt_w</p:attrName>
                                        </p:attrNameLst>
                                      </p:cBhvr>
                                      <p:tavLst>
                                        <p:tav tm="0">
                                          <p:val>
                                            <p:fltVal val="0"/>
                                          </p:val>
                                        </p:tav>
                                        <p:tav tm="100000">
                                          <p:val>
                                            <p:strVal val="#ppt_w"/>
                                          </p:val>
                                        </p:tav>
                                      </p:tavLst>
                                    </p:anim>
                                    <p:anim calcmode="lin" valueType="num">
                                      <p:cBhvr>
                                        <p:cTn id="11" dur="500" fill="hold"/>
                                        <p:tgtEl>
                                          <p:spTgt spid="84"/>
                                        </p:tgtEl>
                                        <p:attrNameLst>
                                          <p:attrName>ppt_h</p:attrName>
                                        </p:attrNameLst>
                                      </p:cBhvr>
                                      <p:tavLst>
                                        <p:tav tm="0">
                                          <p:val>
                                            <p:fltVal val="0"/>
                                          </p:val>
                                        </p:tav>
                                        <p:tav tm="100000">
                                          <p:val>
                                            <p:strVal val="#ppt_h"/>
                                          </p:val>
                                        </p:tav>
                                      </p:tavLst>
                                    </p:anim>
                                    <p:anim calcmode="lin" valueType="num">
                                      <p:cBhvr>
                                        <p:cTn id="12" dur="500" fill="hold"/>
                                        <p:tgtEl>
                                          <p:spTgt spid="84"/>
                                        </p:tgtEl>
                                        <p:attrNameLst>
                                          <p:attrName>style.rotation</p:attrName>
                                        </p:attrNameLst>
                                      </p:cBhvr>
                                      <p:tavLst>
                                        <p:tav tm="0">
                                          <p:val>
                                            <p:fltVal val="360"/>
                                          </p:val>
                                        </p:tav>
                                        <p:tav tm="100000">
                                          <p:val>
                                            <p:fltVal val="0"/>
                                          </p:val>
                                        </p:tav>
                                      </p:tavLst>
                                    </p:anim>
                                    <p:animEffect transition="in" filter="fade">
                                      <p:cBhvr>
                                        <p:cTn id="13" dur="500"/>
                                        <p:tgtEl>
                                          <p:spTgt spid="84"/>
                                        </p:tgtEl>
                                      </p:cBhvr>
                                    </p:animEffect>
                                  </p:childTnLst>
                                </p:cTn>
                              </p:par>
                              <p:par>
                                <p:cTn id="14" presetID="6" presetClass="emph" presetSubtype="0" autoRev="1" fill="hold" grpId="1" nodeType="withEffect">
                                  <p:stCondLst>
                                    <p:cond delay="900"/>
                                  </p:stCondLst>
                                  <p:childTnLst>
                                    <p:animScale>
                                      <p:cBhvr>
                                        <p:cTn id="15" dur="200" fill="hold"/>
                                        <p:tgtEl>
                                          <p:spTgt spid="84"/>
                                        </p:tgtEl>
                                      </p:cBhvr>
                                      <p:by x="105000" y="105000"/>
                                    </p:animScale>
                                  </p:childTnLst>
                                </p:cTn>
                              </p:par>
                              <p:par>
                                <p:cTn id="16" presetID="10" presetClass="entr" presetSubtype="0" fill="hold" grpId="0"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4" grpId="0"/>
      <p:bldP spid="84" grpId="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78941" y="2957854"/>
            <a:ext cx="2784073" cy="646331"/>
          </a:xfrm>
          <a:prstGeom prst="rect">
            <a:avLst/>
          </a:prstGeom>
          <a:noFill/>
        </p:spPr>
        <p:txBody>
          <a:bodyPr wrap="square" rtlCol="0">
            <a:spAutoFit/>
          </a:bodyPr>
          <a:lstStyle/>
          <a:p>
            <a:pPr algn="ctr"/>
            <a:r>
              <a:rPr lang="zh-CN" altLang="en-US" sz="3600" spc="100" dirty="0">
                <a:latin typeface="明兰" panose="02010600030101010101" pitchFamily="2" charset="-122"/>
                <a:ea typeface="明兰" panose="02010600030101010101" pitchFamily="2" charset="-122"/>
              </a:rPr>
              <a:t>参考文献</a:t>
            </a:r>
          </a:p>
        </p:txBody>
      </p:sp>
      <p:grpSp>
        <p:nvGrpSpPr>
          <p:cNvPr id="15" name="组合 14"/>
          <p:cNvGrpSpPr/>
          <p:nvPr/>
        </p:nvGrpSpPr>
        <p:grpSpPr>
          <a:xfrm>
            <a:off x="5523472" y="2134727"/>
            <a:ext cx="478489" cy="560847"/>
            <a:chOff x="758562" y="2561597"/>
            <a:chExt cx="423517" cy="496415"/>
          </a:xfrm>
        </p:grpSpPr>
        <p:sp>
          <p:nvSpPr>
            <p:cNvPr id="16" name="任意多边形 1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6095999" y="105558"/>
            <a:ext cx="6520342" cy="6710238"/>
            <a:chOff x="6095999" y="105558"/>
            <a:chExt cx="6520342" cy="6710238"/>
          </a:xfrm>
        </p:grpSpPr>
        <p:sp>
          <p:nvSpPr>
            <p:cNvPr id="10" name="矩形 9"/>
            <p:cNvSpPr/>
            <p:nvPr/>
          </p:nvSpPr>
          <p:spPr>
            <a:xfrm>
              <a:off x="8154915" y="1755289"/>
              <a:ext cx="4461426" cy="646331"/>
            </a:xfrm>
            <a:prstGeom prst="rect">
              <a:avLst/>
            </a:prstGeom>
          </p:spPr>
          <p:txBody>
            <a:bodyPr wrap="square">
              <a:spAutoFit/>
            </a:bodyPr>
            <a:lstStyle/>
            <a:p>
              <a:r>
                <a:rPr lang="en-US" altLang="zh-CN" sz="1200" dirty="0" err="1"/>
                <a:t>Vanderwende</a:t>
              </a:r>
              <a:r>
                <a:rPr lang="en-US" altLang="zh-CN" sz="1200" dirty="0"/>
                <a:t> L. SENS: the system for evaluating noun sequences[M]//Natural language processing: The PLNLP </a:t>
              </a:r>
              <a:r>
                <a:rPr lang="en-US" altLang="zh-CN" sz="1200" dirty="0" err="1"/>
                <a:t>approach.Springer</a:t>
              </a:r>
              <a:r>
                <a:rPr lang="en-US" altLang="zh-CN" sz="1200" dirty="0"/>
                <a:t> US, 1993: 161-173.</a:t>
              </a:r>
            </a:p>
          </p:txBody>
        </p:sp>
        <p:sp>
          <p:nvSpPr>
            <p:cNvPr id="14" name="矩形 13"/>
            <p:cNvSpPr/>
            <p:nvPr/>
          </p:nvSpPr>
          <p:spPr>
            <a:xfrm>
              <a:off x="8000010" y="4942894"/>
              <a:ext cx="4319296" cy="461665"/>
            </a:xfrm>
            <a:prstGeom prst="rect">
              <a:avLst/>
            </a:prstGeom>
          </p:spPr>
          <p:txBody>
            <a:bodyPr wrap="square">
              <a:spAutoFit/>
            </a:bodyPr>
            <a:lstStyle/>
            <a:p>
              <a:r>
                <a:rPr lang="en-US" altLang="zh-CN" sz="1200" dirty="0"/>
                <a:t>Bauer L, </a:t>
              </a:r>
              <a:r>
                <a:rPr lang="en-US" altLang="zh-CN" sz="1200" dirty="0" err="1"/>
                <a:t>Tarasova</a:t>
              </a:r>
              <a:r>
                <a:rPr lang="en-US" altLang="zh-CN" sz="1200" dirty="0"/>
                <a:t> E. The meaning link in nominal compounds[J]. </a:t>
              </a:r>
              <a:r>
                <a:rPr lang="en-US" altLang="zh-CN" sz="1200" dirty="0" err="1"/>
                <a:t>Skase</a:t>
              </a:r>
              <a:r>
                <a:rPr lang="en-US" altLang="zh-CN" sz="1200" dirty="0"/>
                <a:t> Journal of Theoretical Linguistics, 2013.</a:t>
              </a:r>
            </a:p>
          </p:txBody>
        </p:sp>
        <p:sp>
          <p:nvSpPr>
            <p:cNvPr id="18" name="矩形 17"/>
            <p:cNvSpPr/>
            <p:nvPr/>
          </p:nvSpPr>
          <p:spPr>
            <a:xfrm>
              <a:off x="8425950" y="3668874"/>
              <a:ext cx="3766050" cy="461665"/>
            </a:xfrm>
            <a:prstGeom prst="rect">
              <a:avLst/>
            </a:prstGeom>
          </p:spPr>
          <p:txBody>
            <a:bodyPr wrap="square">
              <a:spAutoFit/>
            </a:bodyPr>
            <a:lstStyle/>
            <a:p>
              <a:r>
                <a:rPr lang="en-US" altLang="zh-CN" sz="1200" dirty="0" err="1"/>
                <a:t>Benczes</a:t>
              </a:r>
              <a:r>
                <a:rPr lang="en-US" altLang="zh-CN" sz="1200" dirty="0"/>
                <a:t> R. Creative noun-noun compounds[J]. Annual Review of Cognitive Linguistics, 2005, 3(1):250-268.</a:t>
              </a:r>
            </a:p>
          </p:txBody>
        </p:sp>
        <p:sp>
          <p:nvSpPr>
            <p:cNvPr id="23" name="矩形 22"/>
            <p:cNvSpPr/>
            <p:nvPr/>
          </p:nvSpPr>
          <p:spPr>
            <a:xfrm>
              <a:off x="7752073" y="1258350"/>
              <a:ext cx="4842136" cy="461665"/>
            </a:xfrm>
            <a:prstGeom prst="rect">
              <a:avLst/>
            </a:prstGeom>
          </p:spPr>
          <p:txBody>
            <a:bodyPr wrap="square">
              <a:spAutoFit/>
            </a:bodyPr>
            <a:lstStyle/>
            <a:p>
              <a:r>
                <a:rPr lang="en-US" altLang="zh-CN" sz="1200" dirty="0"/>
                <a:t>Downing P. On the creation and use of English compound nouns[J].Language, 1977: 810-842.</a:t>
              </a:r>
            </a:p>
          </p:txBody>
        </p:sp>
        <p:sp>
          <p:nvSpPr>
            <p:cNvPr id="24" name="矩形 23"/>
            <p:cNvSpPr/>
            <p:nvPr/>
          </p:nvSpPr>
          <p:spPr>
            <a:xfrm>
              <a:off x="8425950" y="2497811"/>
              <a:ext cx="4147479" cy="461665"/>
            </a:xfrm>
            <a:prstGeom prst="rect">
              <a:avLst/>
            </a:prstGeom>
          </p:spPr>
          <p:txBody>
            <a:bodyPr wrap="square">
              <a:spAutoFit/>
            </a:bodyPr>
            <a:lstStyle/>
            <a:p>
              <a:r>
                <a:rPr lang="en-US" altLang="zh-CN" sz="1200" dirty="0"/>
                <a:t>Levi J N. On the alleged idiosyncrasy of non-predicate NP's[C]//Chicago Linguistic Society. 1974: 10.402-15.</a:t>
              </a:r>
            </a:p>
          </p:txBody>
        </p:sp>
        <p:sp>
          <p:nvSpPr>
            <p:cNvPr id="25" name="矩形 24"/>
            <p:cNvSpPr/>
            <p:nvPr/>
          </p:nvSpPr>
          <p:spPr>
            <a:xfrm>
              <a:off x="8548503" y="3068710"/>
              <a:ext cx="3643497" cy="461665"/>
            </a:xfrm>
            <a:prstGeom prst="rect">
              <a:avLst/>
            </a:prstGeom>
          </p:spPr>
          <p:txBody>
            <a:bodyPr wrap="square">
              <a:spAutoFit/>
            </a:bodyPr>
            <a:lstStyle/>
            <a:p>
              <a:r>
                <a:rPr lang="en-US" altLang="zh-CN" sz="1200" dirty="0"/>
                <a:t>Levi J N. The syntax and semantics of complex </a:t>
              </a:r>
              <a:r>
                <a:rPr lang="en-US" altLang="zh-CN" sz="1200" dirty="0" err="1"/>
                <a:t>nominals</a:t>
              </a:r>
              <a:r>
                <a:rPr lang="en-US" altLang="zh-CN" sz="1200" dirty="0"/>
                <a:t>[M]. </a:t>
              </a:r>
              <a:r>
                <a:rPr lang="en-US" altLang="zh-CN" sz="1200" dirty="0" err="1"/>
                <a:t>AcademicPress</a:t>
              </a:r>
              <a:r>
                <a:rPr lang="en-US" altLang="zh-CN" sz="1200" dirty="0"/>
                <a:t>, 1978.</a:t>
              </a:r>
            </a:p>
          </p:txBody>
        </p:sp>
        <p:sp>
          <p:nvSpPr>
            <p:cNvPr id="26" name="矩形 25"/>
            <p:cNvSpPr/>
            <p:nvPr/>
          </p:nvSpPr>
          <p:spPr>
            <a:xfrm>
              <a:off x="7263355" y="5474899"/>
              <a:ext cx="5134300" cy="646331"/>
            </a:xfrm>
            <a:prstGeom prst="rect">
              <a:avLst/>
            </a:prstGeom>
          </p:spPr>
          <p:txBody>
            <a:bodyPr wrap="square">
              <a:spAutoFit/>
            </a:bodyPr>
            <a:lstStyle/>
            <a:p>
              <a:r>
                <a:rPr lang="en-US" altLang="zh-CN" sz="1200" dirty="0" err="1"/>
                <a:t>Nakov</a:t>
              </a:r>
              <a:r>
                <a:rPr lang="en-US" altLang="zh-CN" sz="1200" dirty="0"/>
                <a:t> P I, Hearst M A. Semantic interpretation of noun compounds using verbal and other paraphrases[J]. ACM Transactions on Speech and Language Processing (TSLP), 2013, 10(3): 13.</a:t>
              </a:r>
            </a:p>
          </p:txBody>
        </p:sp>
        <p:sp>
          <p:nvSpPr>
            <p:cNvPr id="28" name="矩形 27"/>
            <p:cNvSpPr/>
            <p:nvPr/>
          </p:nvSpPr>
          <p:spPr>
            <a:xfrm>
              <a:off x="8291257" y="4218184"/>
              <a:ext cx="4028049" cy="646331"/>
            </a:xfrm>
            <a:prstGeom prst="rect">
              <a:avLst/>
            </a:prstGeom>
          </p:spPr>
          <p:txBody>
            <a:bodyPr wrap="square">
              <a:spAutoFit/>
            </a:bodyPr>
            <a:lstStyle/>
            <a:p>
              <a:r>
                <a:rPr lang="en-US" altLang="zh-CN" sz="1200" dirty="0" err="1"/>
                <a:t>Nakov</a:t>
              </a:r>
              <a:r>
                <a:rPr lang="en-US" altLang="zh-CN" sz="1200" dirty="0"/>
                <a:t> P. On the interpretation of noun compounds: Syntax, semantics, and entailment[J]. Natural Language Engineering, 2013, 19(03):291-330.</a:t>
              </a:r>
            </a:p>
          </p:txBody>
        </p:sp>
        <p:sp>
          <p:nvSpPr>
            <p:cNvPr id="29" name="矩形 28"/>
            <p:cNvSpPr/>
            <p:nvPr/>
          </p:nvSpPr>
          <p:spPr>
            <a:xfrm>
              <a:off x="6187976" y="105558"/>
              <a:ext cx="5956313" cy="461665"/>
            </a:xfrm>
            <a:prstGeom prst="rect">
              <a:avLst/>
            </a:prstGeom>
          </p:spPr>
          <p:txBody>
            <a:bodyPr wrap="square">
              <a:spAutoFit/>
            </a:bodyPr>
            <a:lstStyle/>
            <a:p>
              <a:r>
                <a:rPr lang="en-US" altLang="zh-CN" sz="1200" dirty="0" err="1"/>
                <a:t>Ter</a:t>
              </a:r>
              <a:r>
                <a:rPr lang="en-US" altLang="zh-CN" sz="1200" dirty="0"/>
                <a:t> </a:t>
              </a:r>
              <a:r>
                <a:rPr lang="en-US" altLang="zh-CN" sz="1200" dirty="0" err="1"/>
                <a:t>Stal</a:t>
              </a:r>
              <a:r>
                <a:rPr lang="en-US" altLang="zh-CN" sz="1200" dirty="0"/>
                <a:t> W G. Automated Semantic Analysis of Compounds: Problems Identification and Literature Overview[M]. University of </a:t>
              </a:r>
              <a:r>
                <a:rPr lang="en-US" altLang="zh-CN" sz="1200" dirty="0" err="1"/>
                <a:t>Twente</a:t>
              </a:r>
              <a:r>
                <a:rPr lang="en-US" altLang="zh-CN" sz="1200" dirty="0"/>
                <a:t>, Department of Computer Science, 1994.</a:t>
              </a:r>
            </a:p>
          </p:txBody>
        </p:sp>
        <p:sp>
          <p:nvSpPr>
            <p:cNvPr id="30" name="矩形 29"/>
            <p:cNvSpPr/>
            <p:nvPr/>
          </p:nvSpPr>
          <p:spPr>
            <a:xfrm>
              <a:off x="6528034" y="581291"/>
              <a:ext cx="6080243" cy="646331"/>
            </a:xfrm>
            <a:prstGeom prst="rect">
              <a:avLst/>
            </a:prstGeom>
          </p:spPr>
          <p:txBody>
            <a:bodyPr wrap="square">
              <a:spAutoFit/>
            </a:bodyPr>
            <a:lstStyle/>
            <a:p>
              <a:r>
                <a:rPr lang="en-US" altLang="zh-CN" sz="1200" dirty="0" err="1"/>
                <a:t>Tratz</a:t>
              </a:r>
              <a:r>
                <a:rPr lang="en-US" altLang="zh-CN" sz="1200" dirty="0"/>
                <a:t> S, </a:t>
              </a:r>
              <a:r>
                <a:rPr lang="en-US" altLang="zh-CN" sz="1200" dirty="0" err="1"/>
                <a:t>Hovy</a:t>
              </a:r>
              <a:r>
                <a:rPr lang="en-US" altLang="zh-CN" sz="1200" dirty="0"/>
                <a:t> E. A taxonomy, dataset, and classifier for automatic noun compound interpretation[C]//Proceedings of the 48th Annual Meeting of the Association for Computational Linguistics. Association for Computational Linguistics, 2010: 678-687.</a:t>
              </a:r>
            </a:p>
          </p:txBody>
        </p:sp>
        <p:sp>
          <p:nvSpPr>
            <p:cNvPr id="31" name="矩形 30"/>
            <p:cNvSpPr/>
            <p:nvPr/>
          </p:nvSpPr>
          <p:spPr>
            <a:xfrm>
              <a:off x="6095999" y="6169465"/>
              <a:ext cx="6237972" cy="646331"/>
            </a:xfrm>
            <a:prstGeom prst="rect">
              <a:avLst/>
            </a:prstGeom>
          </p:spPr>
          <p:txBody>
            <a:bodyPr wrap="square">
              <a:spAutoFit/>
            </a:bodyPr>
            <a:lstStyle/>
            <a:p>
              <a:r>
                <a:rPr lang="en-US" altLang="zh-CN" sz="1200" dirty="0" err="1"/>
                <a:t>Vanderwende</a:t>
              </a:r>
              <a:r>
                <a:rPr lang="en-US" altLang="zh-CN" sz="1200" dirty="0"/>
                <a:t> L. Algorithm for automatic interpretation of noun sequences[C]//Proceedings of the 15th conference on Computational linguistics-Volume 2. Association for Computational Linguistics,1994: 782-788.</a:t>
              </a:r>
            </a:p>
          </p:txBody>
        </p:sp>
      </p:grpSp>
      <p:grpSp>
        <p:nvGrpSpPr>
          <p:cNvPr id="2" name="组合 1"/>
          <p:cNvGrpSpPr/>
          <p:nvPr/>
        </p:nvGrpSpPr>
        <p:grpSpPr>
          <a:xfrm>
            <a:off x="-187811" y="119626"/>
            <a:ext cx="5857091" cy="6616122"/>
            <a:chOff x="-187811" y="119626"/>
            <a:chExt cx="5857091" cy="6616122"/>
          </a:xfrm>
        </p:grpSpPr>
        <p:grpSp>
          <p:nvGrpSpPr>
            <p:cNvPr id="52" name="组合 51"/>
            <p:cNvGrpSpPr/>
            <p:nvPr/>
          </p:nvGrpSpPr>
          <p:grpSpPr>
            <a:xfrm>
              <a:off x="-187811" y="119626"/>
              <a:ext cx="5857091" cy="6616122"/>
              <a:chOff x="-187811" y="119626"/>
              <a:chExt cx="5857091" cy="6616122"/>
            </a:xfrm>
          </p:grpSpPr>
          <p:sp>
            <p:nvSpPr>
              <p:cNvPr id="33" name="矩形 32"/>
              <p:cNvSpPr/>
              <p:nvPr/>
            </p:nvSpPr>
            <p:spPr>
              <a:xfrm>
                <a:off x="87137" y="1471208"/>
                <a:ext cx="3485249" cy="276999"/>
              </a:xfrm>
              <a:prstGeom prst="rect">
                <a:avLst/>
              </a:prstGeom>
            </p:spPr>
            <p:txBody>
              <a:bodyPr wrap="none">
                <a:spAutoFit/>
              </a:bodyPr>
              <a:lstStyle/>
              <a:p>
                <a:r>
                  <a:rPr lang="zh-CN" altLang="en-US" sz="1200" dirty="0">
                    <a:latin typeface="+mn-ea"/>
                  </a:rPr>
                  <a:t>吕叔湘</a:t>
                </a:r>
                <a:r>
                  <a:rPr lang="en-US" altLang="zh-CN" sz="1200" dirty="0">
                    <a:latin typeface="+mn-ea"/>
                  </a:rPr>
                  <a:t>.</a:t>
                </a:r>
                <a:r>
                  <a:rPr lang="zh-CN" altLang="en-US" sz="1200" dirty="0">
                    <a:latin typeface="+mn-ea"/>
                  </a:rPr>
                  <a:t>汉语语法论文集</a:t>
                </a:r>
                <a:r>
                  <a:rPr lang="en-US" altLang="zh-CN" sz="1200" dirty="0">
                    <a:latin typeface="+mn-ea"/>
                  </a:rPr>
                  <a:t>[M],</a:t>
                </a:r>
                <a:r>
                  <a:rPr lang="zh-CN" altLang="en-US" sz="1200" dirty="0">
                    <a:latin typeface="+mn-ea"/>
                  </a:rPr>
                  <a:t>北京商务印书馆</a:t>
                </a:r>
                <a:r>
                  <a:rPr lang="en-US" altLang="zh-CN" sz="1200" dirty="0">
                    <a:latin typeface="+mn-ea"/>
                  </a:rPr>
                  <a:t>,2002.</a:t>
                </a:r>
              </a:p>
            </p:txBody>
          </p:sp>
          <p:sp>
            <p:nvSpPr>
              <p:cNvPr id="34" name="矩形 33"/>
              <p:cNvSpPr/>
              <p:nvPr/>
            </p:nvSpPr>
            <p:spPr>
              <a:xfrm>
                <a:off x="87137" y="3897582"/>
                <a:ext cx="3373039" cy="276999"/>
              </a:xfrm>
              <a:prstGeom prst="rect">
                <a:avLst/>
              </a:prstGeom>
            </p:spPr>
            <p:txBody>
              <a:bodyPr wrap="none">
                <a:spAutoFit/>
              </a:bodyPr>
              <a:lstStyle/>
              <a:p>
                <a:pPr lvl="0"/>
                <a:r>
                  <a:rPr lang="zh-CN" altLang="en-US" sz="1200" dirty="0">
                    <a:solidFill>
                      <a:prstClr val="black"/>
                    </a:solidFill>
                    <a:latin typeface="+mn-ea"/>
                  </a:rPr>
                  <a:t>黎锦熙</a:t>
                </a:r>
                <a:r>
                  <a:rPr lang="en-US" altLang="zh-CN" sz="1200" dirty="0">
                    <a:solidFill>
                      <a:prstClr val="black"/>
                    </a:solidFill>
                    <a:latin typeface="+mn-ea"/>
                  </a:rPr>
                  <a:t>.</a:t>
                </a:r>
                <a:r>
                  <a:rPr lang="zh-CN" altLang="en-US" sz="1200" dirty="0">
                    <a:solidFill>
                      <a:prstClr val="black"/>
                    </a:solidFill>
                    <a:latin typeface="+mn-ea"/>
                  </a:rPr>
                  <a:t>新著国语文法</a:t>
                </a:r>
                <a:r>
                  <a:rPr lang="en-US" altLang="zh-CN" sz="1200" dirty="0">
                    <a:solidFill>
                      <a:prstClr val="black"/>
                    </a:solidFill>
                    <a:latin typeface="+mn-ea"/>
                  </a:rPr>
                  <a:t>[M].</a:t>
                </a:r>
                <a:r>
                  <a:rPr lang="zh-CN" altLang="en-US" sz="1200" dirty="0">
                    <a:solidFill>
                      <a:prstClr val="black"/>
                    </a:solidFill>
                    <a:latin typeface="+mn-ea"/>
                  </a:rPr>
                  <a:t>北京</a:t>
                </a:r>
                <a:r>
                  <a:rPr lang="en-US" altLang="zh-CN" sz="1200" dirty="0">
                    <a:solidFill>
                      <a:prstClr val="black"/>
                    </a:solidFill>
                    <a:latin typeface="+mn-ea"/>
                  </a:rPr>
                  <a:t>:</a:t>
                </a:r>
                <a:r>
                  <a:rPr lang="zh-CN" altLang="en-US" sz="1200" dirty="0">
                    <a:solidFill>
                      <a:prstClr val="black"/>
                    </a:solidFill>
                    <a:latin typeface="+mn-ea"/>
                  </a:rPr>
                  <a:t>商务印书馆</a:t>
                </a:r>
                <a:r>
                  <a:rPr lang="en-US" altLang="zh-CN" sz="1200" dirty="0">
                    <a:solidFill>
                      <a:prstClr val="black"/>
                    </a:solidFill>
                    <a:latin typeface="+mn-ea"/>
                  </a:rPr>
                  <a:t>, 1998</a:t>
                </a:r>
              </a:p>
            </p:txBody>
          </p:sp>
          <p:sp>
            <p:nvSpPr>
              <p:cNvPr id="39" name="矩形 38"/>
              <p:cNvSpPr/>
              <p:nvPr/>
            </p:nvSpPr>
            <p:spPr>
              <a:xfrm>
                <a:off x="78104" y="5646263"/>
                <a:ext cx="5028941" cy="276999"/>
              </a:xfrm>
              <a:prstGeom prst="rect">
                <a:avLst/>
              </a:prstGeom>
            </p:spPr>
            <p:txBody>
              <a:bodyPr wrap="none">
                <a:spAutoFit/>
              </a:bodyPr>
              <a:lstStyle/>
              <a:p>
                <a:pPr lvl="0"/>
                <a:r>
                  <a:rPr lang="zh-CN" altLang="en-US" sz="1200" dirty="0">
                    <a:solidFill>
                      <a:prstClr val="black"/>
                    </a:solidFill>
                    <a:latin typeface="+mn-ea"/>
                  </a:rPr>
                  <a:t>李俊</a:t>
                </a:r>
                <a:r>
                  <a:rPr lang="en-US" altLang="zh-CN" sz="1200" dirty="0">
                    <a:solidFill>
                      <a:prstClr val="black"/>
                    </a:solidFill>
                    <a:latin typeface="+mn-ea"/>
                  </a:rPr>
                  <a:t>.</a:t>
                </a:r>
                <a:r>
                  <a:rPr lang="zh-CN" altLang="en-US" sz="1200" dirty="0">
                    <a:solidFill>
                      <a:prstClr val="black"/>
                    </a:solidFill>
                    <a:latin typeface="+mn-ea"/>
                  </a:rPr>
                  <a:t>新闻文本与文学文本语言运用之比较</a:t>
                </a:r>
                <a:r>
                  <a:rPr lang="en-US" altLang="zh-CN" sz="1200" dirty="0">
                    <a:solidFill>
                      <a:prstClr val="black"/>
                    </a:solidFill>
                    <a:latin typeface="+mn-ea"/>
                  </a:rPr>
                  <a:t>[J].</a:t>
                </a:r>
                <a:r>
                  <a:rPr lang="zh-CN" altLang="en-US" sz="1200" dirty="0">
                    <a:solidFill>
                      <a:prstClr val="black"/>
                    </a:solidFill>
                    <a:latin typeface="+mn-ea"/>
                  </a:rPr>
                  <a:t>新闻战线</a:t>
                </a:r>
                <a:r>
                  <a:rPr lang="en-US" altLang="zh-CN" sz="1200" dirty="0">
                    <a:solidFill>
                      <a:prstClr val="black"/>
                    </a:solidFill>
                    <a:latin typeface="+mn-ea"/>
                  </a:rPr>
                  <a:t>,2014(06):138-139.</a:t>
                </a:r>
              </a:p>
            </p:txBody>
          </p:sp>
          <p:sp>
            <p:nvSpPr>
              <p:cNvPr id="40" name="矩形 39"/>
              <p:cNvSpPr/>
              <p:nvPr/>
            </p:nvSpPr>
            <p:spPr>
              <a:xfrm>
                <a:off x="97980" y="4589411"/>
                <a:ext cx="4403770" cy="276999"/>
              </a:xfrm>
              <a:prstGeom prst="rect">
                <a:avLst/>
              </a:prstGeom>
            </p:spPr>
            <p:txBody>
              <a:bodyPr wrap="none">
                <a:spAutoFit/>
              </a:bodyPr>
              <a:lstStyle/>
              <a:p>
                <a:pPr lvl="0"/>
                <a:r>
                  <a:rPr lang="zh-CN" altLang="en-US" sz="1200" dirty="0">
                    <a:solidFill>
                      <a:prstClr val="black"/>
                    </a:solidFill>
                    <a:latin typeface="+mn-ea"/>
                  </a:rPr>
                  <a:t>杨建强</a:t>
                </a:r>
                <a:r>
                  <a:rPr lang="en-US" altLang="zh-CN" sz="1200" dirty="0">
                    <a:solidFill>
                      <a:prstClr val="black"/>
                    </a:solidFill>
                    <a:latin typeface="+mn-ea"/>
                  </a:rPr>
                  <a:t>.</a:t>
                </a:r>
                <a:r>
                  <a:rPr lang="zh-CN" altLang="en-US" sz="1200" dirty="0">
                    <a:solidFill>
                      <a:prstClr val="black"/>
                    </a:solidFill>
                    <a:latin typeface="+mn-ea"/>
                  </a:rPr>
                  <a:t>新闻语言与文学语言的差异</a:t>
                </a:r>
                <a:r>
                  <a:rPr lang="en-US" altLang="zh-CN" sz="1200" dirty="0">
                    <a:solidFill>
                      <a:prstClr val="black"/>
                    </a:solidFill>
                    <a:latin typeface="+mn-ea"/>
                  </a:rPr>
                  <a:t>[J].</a:t>
                </a:r>
                <a:r>
                  <a:rPr lang="zh-CN" altLang="en-US" sz="1200" dirty="0">
                    <a:solidFill>
                      <a:prstClr val="black"/>
                    </a:solidFill>
                    <a:latin typeface="+mn-ea"/>
                  </a:rPr>
                  <a:t>记者摇篮</a:t>
                </a:r>
                <a:r>
                  <a:rPr lang="en-US" altLang="zh-CN" sz="1200" dirty="0">
                    <a:solidFill>
                      <a:prstClr val="black"/>
                    </a:solidFill>
                    <a:latin typeface="+mn-ea"/>
                  </a:rPr>
                  <a:t>,2020(03):29-30.</a:t>
                </a:r>
              </a:p>
            </p:txBody>
          </p:sp>
          <p:sp>
            <p:nvSpPr>
              <p:cNvPr id="41" name="矩形 40"/>
              <p:cNvSpPr/>
              <p:nvPr/>
            </p:nvSpPr>
            <p:spPr>
              <a:xfrm>
                <a:off x="-187811" y="4950818"/>
                <a:ext cx="4783016" cy="276999"/>
              </a:xfrm>
              <a:prstGeom prst="rect">
                <a:avLst/>
              </a:prstGeom>
            </p:spPr>
            <p:txBody>
              <a:bodyPr wrap="square">
                <a:spAutoFit/>
              </a:bodyPr>
              <a:lstStyle/>
              <a:p>
                <a:pPr indent="266700" algn="just">
                  <a:spcAft>
                    <a:spcPts val="0"/>
                  </a:spcAft>
                </a:pPr>
                <a:r>
                  <a:rPr lang="zh-CN" altLang="zh-CN" sz="1200" kern="100" dirty="0">
                    <a:latin typeface="+mn-ea"/>
                  </a:rPr>
                  <a:t>柳成姬</a:t>
                </a:r>
                <a:r>
                  <a:rPr lang="en-US" altLang="zh-CN" sz="1200" kern="100" dirty="0">
                    <a:latin typeface="+mn-ea"/>
                  </a:rPr>
                  <a:t>.</a:t>
                </a:r>
                <a:r>
                  <a:rPr lang="zh-CN" altLang="zh-CN" sz="1200" kern="100" dirty="0">
                    <a:latin typeface="+mn-ea"/>
                  </a:rPr>
                  <a:t>与现代汉语名词相关的选择性研究</a:t>
                </a:r>
                <a:r>
                  <a:rPr lang="en-US" altLang="zh-CN" sz="1200" kern="100" dirty="0">
                    <a:latin typeface="+mn-ea"/>
                  </a:rPr>
                  <a:t>[D].</a:t>
                </a:r>
                <a:r>
                  <a:rPr lang="zh-CN" altLang="zh-CN" sz="1200" kern="100" dirty="0">
                    <a:latin typeface="+mn-ea"/>
                  </a:rPr>
                  <a:t>上海师范大学</a:t>
                </a:r>
                <a:r>
                  <a:rPr lang="en-US" altLang="zh-CN" sz="1200" kern="100" dirty="0">
                    <a:latin typeface="+mn-ea"/>
                  </a:rPr>
                  <a:t>,2016.</a:t>
                </a:r>
                <a:endParaRPr lang="zh-CN" altLang="zh-CN" sz="1200" kern="100" dirty="0">
                  <a:effectLst/>
                  <a:latin typeface="+mn-ea"/>
                </a:endParaRPr>
              </a:p>
            </p:txBody>
          </p:sp>
          <p:sp>
            <p:nvSpPr>
              <p:cNvPr id="35" name="矩形 34"/>
              <p:cNvSpPr/>
              <p:nvPr/>
            </p:nvSpPr>
            <p:spPr>
              <a:xfrm>
                <a:off x="73172" y="2831425"/>
                <a:ext cx="2989921" cy="276999"/>
              </a:xfrm>
              <a:prstGeom prst="rect">
                <a:avLst/>
              </a:prstGeom>
            </p:spPr>
            <p:txBody>
              <a:bodyPr wrap="none">
                <a:spAutoFit/>
              </a:bodyPr>
              <a:lstStyle/>
              <a:p>
                <a:pPr lvl="0"/>
                <a:r>
                  <a:rPr lang="zh-CN" altLang="en-US" sz="1200" dirty="0">
                    <a:solidFill>
                      <a:prstClr val="black"/>
                    </a:solidFill>
                    <a:latin typeface="+mn-ea"/>
                  </a:rPr>
                  <a:t>马建忠</a:t>
                </a:r>
                <a:r>
                  <a:rPr lang="en-US" altLang="zh-CN" sz="1200" dirty="0">
                    <a:solidFill>
                      <a:prstClr val="black"/>
                    </a:solidFill>
                    <a:latin typeface="+mn-ea"/>
                  </a:rPr>
                  <a:t>.</a:t>
                </a:r>
                <a:r>
                  <a:rPr lang="zh-CN" altLang="en-US" sz="1200" dirty="0">
                    <a:solidFill>
                      <a:prstClr val="black"/>
                    </a:solidFill>
                    <a:latin typeface="+mn-ea"/>
                  </a:rPr>
                  <a:t>马氏文通</a:t>
                </a:r>
                <a:r>
                  <a:rPr lang="en-US" altLang="zh-CN" sz="1200" dirty="0">
                    <a:solidFill>
                      <a:prstClr val="black"/>
                    </a:solidFill>
                    <a:latin typeface="+mn-ea"/>
                  </a:rPr>
                  <a:t>[M],</a:t>
                </a:r>
                <a:r>
                  <a:rPr lang="zh-CN" altLang="en-US" sz="1200" dirty="0">
                    <a:solidFill>
                      <a:prstClr val="black"/>
                    </a:solidFill>
                    <a:latin typeface="+mn-ea"/>
                  </a:rPr>
                  <a:t>北京商务印书馆</a:t>
                </a:r>
                <a:r>
                  <a:rPr lang="en-US" altLang="zh-CN" sz="1200" dirty="0">
                    <a:solidFill>
                      <a:prstClr val="black"/>
                    </a:solidFill>
                    <a:latin typeface="+mn-ea"/>
                  </a:rPr>
                  <a:t>,1988</a:t>
                </a:r>
              </a:p>
            </p:txBody>
          </p:sp>
          <p:sp>
            <p:nvSpPr>
              <p:cNvPr id="36" name="矩形 35"/>
              <p:cNvSpPr/>
              <p:nvPr/>
            </p:nvSpPr>
            <p:spPr>
              <a:xfrm>
                <a:off x="78980" y="3174298"/>
                <a:ext cx="3143809" cy="276999"/>
              </a:xfrm>
              <a:prstGeom prst="rect">
                <a:avLst/>
              </a:prstGeom>
            </p:spPr>
            <p:txBody>
              <a:bodyPr wrap="none">
                <a:spAutoFit/>
              </a:bodyPr>
              <a:lstStyle/>
              <a:p>
                <a:pPr lvl="0"/>
                <a:r>
                  <a:rPr lang="zh-CN" altLang="en-US" sz="1200" dirty="0">
                    <a:solidFill>
                      <a:prstClr val="black"/>
                    </a:solidFill>
                    <a:latin typeface="+mn-ea"/>
                  </a:rPr>
                  <a:t>王力</a:t>
                </a:r>
                <a:r>
                  <a:rPr lang="en-US" altLang="zh-CN" sz="1200" dirty="0">
                    <a:solidFill>
                      <a:prstClr val="black"/>
                    </a:solidFill>
                    <a:latin typeface="+mn-ea"/>
                  </a:rPr>
                  <a:t>.</a:t>
                </a:r>
                <a:r>
                  <a:rPr lang="zh-CN" altLang="en-US" sz="1200" dirty="0">
                    <a:solidFill>
                      <a:prstClr val="black"/>
                    </a:solidFill>
                    <a:latin typeface="+mn-ea"/>
                  </a:rPr>
                  <a:t>中国现代语法</a:t>
                </a:r>
                <a:r>
                  <a:rPr lang="en-US" altLang="zh-CN" sz="1200" dirty="0">
                    <a:solidFill>
                      <a:prstClr val="black"/>
                    </a:solidFill>
                    <a:latin typeface="+mn-ea"/>
                  </a:rPr>
                  <a:t>[M],</a:t>
                </a:r>
                <a:r>
                  <a:rPr lang="zh-CN" altLang="en-US" sz="1200" dirty="0">
                    <a:solidFill>
                      <a:prstClr val="black"/>
                    </a:solidFill>
                    <a:latin typeface="+mn-ea"/>
                  </a:rPr>
                  <a:t>北京商务印书馆</a:t>
                </a:r>
                <a:r>
                  <a:rPr lang="en-US" altLang="zh-CN" sz="1200" dirty="0">
                    <a:solidFill>
                      <a:prstClr val="black"/>
                    </a:solidFill>
                    <a:latin typeface="+mn-ea"/>
                  </a:rPr>
                  <a:t>,1985</a:t>
                </a:r>
              </a:p>
            </p:txBody>
          </p:sp>
          <p:sp>
            <p:nvSpPr>
              <p:cNvPr id="37" name="矩形 36"/>
              <p:cNvSpPr/>
              <p:nvPr/>
            </p:nvSpPr>
            <p:spPr>
              <a:xfrm>
                <a:off x="93048" y="3526595"/>
                <a:ext cx="3380170" cy="276999"/>
              </a:xfrm>
              <a:prstGeom prst="rect">
                <a:avLst/>
              </a:prstGeom>
            </p:spPr>
            <p:txBody>
              <a:bodyPr wrap="square">
                <a:spAutoFit/>
              </a:bodyPr>
              <a:lstStyle/>
              <a:p>
                <a:r>
                  <a:rPr lang="zh-CN" altLang="en-US" sz="1200" dirty="0">
                    <a:latin typeface="+mn-ea"/>
                  </a:rPr>
                  <a:t>朱德熙</a:t>
                </a:r>
                <a:r>
                  <a:rPr lang="en-US" altLang="zh-CN" sz="1200" dirty="0">
                    <a:latin typeface="+mn-ea"/>
                  </a:rPr>
                  <a:t>.</a:t>
                </a:r>
                <a:r>
                  <a:rPr lang="zh-CN" altLang="en-US" sz="1200" dirty="0">
                    <a:latin typeface="+mn-ea"/>
                  </a:rPr>
                  <a:t>语法讲义</a:t>
                </a:r>
                <a:r>
                  <a:rPr lang="en-US" altLang="zh-CN" sz="1200" dirty="0">
                    <a:latin typeface="+mn-ea"/>
                  </a:rPr>
                  <a:t>[M].</a:t>
                </a:r>
                <a:r>
                  <a:rPr lang="zh-CN" altLang="en-US" sz="1200" dirty="0">
                    <a:latin typeface="+mn-ea"/>
                  </a:rPr>
                  <a:t>北京</a:t>
                </a:r>
                <a:r>
                  <a:rPr lang="en-US" altLang="zh-CN" sz="1200" dirty="0">
                    <a:latin typeface="+mn-ea"/>
                  </a:rPr>
                  <a:t>:</a:t>
                </a:r>
                <a:r>
                  <a:rPr lang="zh-CN" altLang="en-US" sz="1200" dirty="0">
                    <a:latin typeface="+mn-ea"/>
                  </a:rPr>
                  <a:t>商务印书馆</a:t>
                </a:r>
                <a:r>
                  <a:rPr lang="en-US" altLang="zh-CN" sz="1200" dirty="0">
                    <a:latin typeface="+mn-ea"/>
                  </a:rPr>
                  <a:t>,1982.140</a:t>
                </a:r>
              </a:p>
            </p:txBody>
          </p:sp>
          <p:sp>
            <p:nvSpPr>
              <p:cNvPr id="42" name="矩形 41"/>
              <p:cNvSpPr/>
              <p:nvPr/>
            </p:nvSpPr>
            <p:spPr>
              <a:xfrm>
                <a:off x="87137" y="4234249"/>
                <a:ext cx="3611886" cy="276999"/>
              </a:xfrm>
              <a:prstGeom prst="rect">
                <a:avLst/>
              </a:prstGeom>
            </p:spPr>
            <p:txBody>
              <a:bodyPr wrap="none">
                <a:spAutoFit/>
              </a:bodyPr>
              <a:lstStyle/>
              <a:p>
                <a:pPr lvl="0"/>
                <a:r>
                  <a:rPr lang="zh-CN" altLang="en-US" sz="1200" dirty="0">
                    <a:solidFill>
                      <a:prstClr val="black"/>
                    </a:solidFill>
                    <a:latin typeface="+mn-ea"/>
                  </a:rPr>
                  <a:t>周日安</a:t>
                </a:r>
                <a:r>
                  <a:rPr lang="en-US" altLang="zh-CN" sz="1200" dirty="0">
                    <a:solidFill>
                      <a:prstClr val="black"/>
                    </a:solidFill>
                    <a:latin typeface="+mn-ea"/>
                  </a:rPr>
                  <a:t>.</a:t>
                </a:r>
                <a:r>
                  <a:rPr lang="zh-CN" altLang="en-US" sz="1200" dirty="0">
                    <a:solidFill>
                      <a:prstClr val="black"/>
                    </a:solidFill>
                    <a:latin typeface="+mn-ea"/>
                  </a:rPr>
                  <a:t>名名组合的句法语义研究</a:t>
                </a:r>
                <a:r>
                  <a:rPr lang="en-US" altLang="zh-CN" sz="1200" dirty="0">
                    <a:solidFill>
                      <a:prstClr val="black"/>
                    </a:solidFill>
                    <a:latin typeface="+mn-ea"/>
                  </a:rPr>
                  <a:t>[D].</a:t>
                </a:r>
                <a:r>
                  <a:rPr lang="zh-CN" altLang="en-US" sz="1200" dirty="0">
                    <a:solidFill>
                      <a:prstClr val="black"/>
                    </a:solidFill>
                    <a:latin typeface="+mn-ea"/>
                  </a:rPr>
                  <a:t>暨南大学</a:t>
                </a:r>
                <a:r>
                  <a:rPr lang="en-US" altLang="zh-CN" sz="1200" dirty="0">
                    <a:solidFill>
                      <a:prstClr val="black"/>
                    </a:solidFill>
                    <a:latin typeface="+mn-ea"/>
                  </a:rPr>
                  <a:t>,2007.</a:t>
                </a:r>
              </a:p>
            </p:txBody>
          </p:sp>
          <p:sp>
            <p:nvSpPr>
              <p:cNvPr id="43" name="矩形 42"/>
              <p:cNvSpPr/>
              <p:nvPr/>
            </p:nvSpPr>
            <p:spPr>
              <a:xfrm>
                <a:off x="92172" y="5293460"/>
                <a:ext cx="4527931" cy="276999"/>
              </a:xfrm>
              <a:prstGeom prst="rect">
                <a:avLst/>
              </a:prstGeom>
            </p:spPr>
            <p:txBody>
              <a:bodyPr wrap="square">
                <a:spAutoFit/>
              </a:bodyPr>
              <a:lstStyle/>
              <a:p>
                <a:r>
                  <a:rPr lang="zh-CN" altLang="zh-CN" sz="1200" dirty="0">
                    <a:latin typeface="+mn-ea"/>
                  </a:rPr>
                  <a:t>张焕燕</a:t>
                </a:r>
                <a:r>
                  <a:rPr lang="en-US" altLang="zh-CN" sz="1200" dirty="0">
                    <a:latin typeface="+mn-ea"/>
                  </a:rPr>
                  <a:t>.</a:t>
                </a:r>
                <a:r>
                  <a:rPr lang="zh-CN" altLang="zh-CN" sz="1200" dirty="0">
                    <a:latin typeface="+mn-ea"/>
                  </a:rPr>
                  <a:t>文艺语体与公文语体介词短语差异研究</a:t>
                </a:r>
                <a:r>
                  <a:rPr lang="en-US" altLang="zh-CN" sz="1200" dirty="0">
                    <a:latin typeface="+mn-ea"/>
                  </a:rPr>
                  <a:t>[D].</a:t>
                </a:r>
                <a:r>
                  <a:rPr lang="zh-CN" altLang="zh-CN" sz="1200" dirty="0">
                    <a:latin typeface="+mn-ea"/>
                  </a:rPr>
                  <a:t>暨南大学</a:t>
                </a:r>
                <a:r>
                  <a:rPr lang="en-US" altLang="zh-CN" sz="1200" dirty="0">
                    <a:latin typeface="+mn-ea"/>
                  </a:rPr>
                  <a:t>,2012.</a:t>
                </a:r>
                <a:endParaRPr lang="zh-CN" altLang="en-US" sz="1200" dirty="0">
                  <a:latin typeface="+mn-ea"/>
                </a:endParaRPr>
              </a:p>
            </p:txBody>
          </p:sp>
          <p:sp>
            <p:nvSpPr>
              <p:cNvPr id="44" name="矩形 43"/>
              <p:cNvSpPr/>
              <p:nvPr/>
            </p:nvSpPr>
            <p:spPr>
              <a:xfrm>
                <a:off x="73172" y="6458749"/>
                <a:ext cx="5596108" cy="276999"/>
              </a:xfrm>
              <a:prstGeom prst="rect">
                <a:avLst/>
              </a:prstGeom>
            </p:spPr>
            <p:txBody>
              <a:bodyPr wrap="square">
                <a:spAutoFit/>
              </a:bodyPr>
              <a:lstStyle/>
              <a:p>
                <a:r>
                  <a:rPr lang="zh-CN" altLang="en-US" sz="1200" dirty="0">
                    <a:latin typeface="+mn-ea"/>
                  </a:rPr>
                  <a:t>刘玉洁</a:t>
                </a:r>
                <a:r>
                  <a:rPr lang="en-US" altLang="zh-CN" sz="1200" dirty="0">
                    <a:latin typeface="+mn-ea"/>
                  </a:rPr>
                  <a:t>.</a:t>
                </a:r>
                <a:r>
                  <a:rPr lang="zh-CN" altLang="en-US" sz="1200" dirty="0">
                    <a:latin typeface="+mn-ea"/>
                  </a:rPr>
                  <a:t>汉语基本复合名词短语知识库建设及句法语义分析</a:t>
                </a:r>
                <a:r>
                  <a:rPr lang="en-US" altLang="zh-CN" sz="1200" dirty="0">
                    <a:latin typeface="+mn-ea"/>
                  </a:rPr>
                  <a:t>[D].</a:t>
                </a:r>
                <a:r>
                  <a:rPr lang="zh-CN" altLang="en-US" sz="1200" dirty="0">
                    <a:latin typeface="+mn-ea"/>
                  </a:rPr>
                  <a:t>北京语言大学</a:t>
                </a:r>
                <a:r>
                  <a:rPr lang="en-US" altLang="zh-CN" sz="1200" dirty="0">
                    <a:latin typeface="+mn-ea"/>
                  </a:rPr>
                  <a:t>.2018.</a:t>
                </a:r>
              </a:p>
            </p:txBody>
          </p:sp>
          <p:sp>
            <p:nvSpPr>
              <p:cNvPr id="45" name="矩形 44"/>
              <p:cNvSpPr/>
              <p:nvPr/>
            </p:nvSpPr>
            <p:spPr>
              <a:xfrm>
                <a:off x="101205" y="5983666"/>
                <a:ext cx="5160112" cy="461665"/>
              </a:xfrm>
              <a:prstGeom prst="rect">
                <a:avLst/>
              </a:prstGeom>
            </p:spPr>
            <p:txBody>
              <a:bodyPr wrap="square">
                <a:spAutoFit/>
              </a:bodyPr>
              <a:lstStyle/>
              <a:p>
                <a:pPr lvl="0"/>
                <a:r>
                  <a:rPr lang="zh-CN" altLang="en-US" sz="1200" dirty="0">
                    <a:solidFill>
                      <a:prstClr val="black"/>
                    </a:solidFill>
                    <a:latin typeface="+mn-ea"/>
                  </a:rPr>
                  <a:t>张文敏</a:t>
                </a:r>
                <a:r>
                  <a:rPr lang="en-US" altLang="zh-CN" sz="1200" dirty="0">
                    <a:solidFill>
                      <a:prstClr val="black"/>
                    </a:solidFill>
                    <a:latin typeface="+mn-ea"/>
                  </a:rPr>
                  <a:t>,</a:t>
                </a:r>
                <a:r>
                  <a:rPr lang="zh-CN" altLang="en-US" sz="1200" dirty="0">
                    <a:solidFill>
                      <a:prstClr val="black"/>
                    </a:solidFill>
                    <a:latin typeface="+mn-ea"/>
                  </a:rPr>
                  <a:t>李华勇</a:t>
                </a:r>
                <a:r>
                  <a:rPr lang="en-US" altLang="zh-CN" sz="1200" dirty="0">
                    <a:solidFill>
                      <a:prstClr val="black"/>
                    </a:solidFill>
                    <a:latin typeface="+mn-ea"/>
                  </a:rPr>
                  <a:t>,</a:t>
                </a:r>
                <a:r>
                  <a:rPr lang="zh-CN" altLang="en-US" sz="1200" dirty="0">
                    <a:solidFill>
                      <a:prstClr val="black"/>
                    </a:solidFill>
                    <a:latin typeface="+mn-ea"/>
                  </a:rPr>
                  <a:t>邵艳秋</a:t>
                </a:r>
                <a:r>
                  <a:rPr lang="en-US" altLang="zh-CN" sz="1200" dirty="0">
                    <a:solidFill>
                      <a:prstClr val="black"/>
                    </a:solidFill>
                    <a:latin typeface="+mn-ea"/>
                  </a:rPr>
                  <a:t>.</a:t>
                </a:r>
                <a:r>
                  <a:rPr lang="zh-CN" altLang="en-US" sz="1200" dirty="0">
                    <a:solidFill>
                      <a:prstClr val="black"/>
                    </a:solidFill>
                    <a:latin typeface="+mn-ea"/>
                  </a:rPr>
                  <a:t>汉语基本复合名词短语语义关系知识库构建与识别</a:t>
                </a:r>
                <a:r>
                  <a:rPr lang="en-US" altLang="zh-CN" sz="1200" dirty="0">
                    <a:solidFill>
                      <a:prstClr val="black"/>
                    </a:solidFill>
                    <a:latin typeface="+mn-ea"/>
                  </a:rPr>
                  <a:t>[J].</a:t>
                </a:r>
                <a:r>
                  <a:rPr lang="zh-CN" altLang="en-US" sz="1200" dirty="0">
                    <a:solidFill>
                      <a:prstClr val="black"/>
                    </a:solidFill>
                    <a:latin typeface="+mn-ea"/>
                  </a:rPr>
                  <a:t>中文信息学报</a:t>
                </a:r>
                <a:r>
                  <a:rPr lang="en-US" altLang="zh-CN" sz="1200" dirty="0">
                    <a:solidFill>
                      <a:prstClr val="black"/>
                    </a:solidFill>
                    <a:latin typeface="+mn-ea"/>
                  </a:rPr>
                  <a:t>,2019,33(12):28-36.</a:t>
                </a:r>
              </a:p>
            </p:txBody>
          </p:sp>
          <p:sp>
            <p:nvSpPr>
              <p:cNvPr id="47" name="矩形 46"/>
              <p:cNvSpPr/>
              <p:nvPr/>
            </p:nvSpPr>
            <p:spPr>
              <a:xfrm>
                <a:off x="101204" y="119626"/>
                <a:ext cx="5272654" cy="461665"/>
              </a:xfrm>
              <a:prstGeom prst="rect">
                <a:avLst/>
              </a:prstGeom>
            </p:spPr>
            <p:txBody>
              <a:bodyPr wrap="square">
                <a:spAutoFit/>
              </a:bodyPr>
              <a:lstStyle/>
              <a:p>
                <a:r>
                  <a:rPr lang="zh-CN" altLang="zh-CN" sz="1200" kern="100" dirty="0">
                    <a:latin typeface="+mn-ea"/>
                    <a:cs typeface="Times New Roman" panose="02020603050405020304"/>
                  </a:rPr>
                  <a:t>王萌</a:t>
                </a:r>
                <a:r>
                  <a:rPr lang="en-US" altLang="zh-CN" sz="1200" kern="100" dirty="0">
                    <a:latin typeface="+mn-ea"/>
                    <a:cs typeface="Times New Roman" panose="02020603050405020304"/>
                  </a:rPr>
                  <a:t>, </a:t>
                </a:r>
                <a:r>
                  <a:rPr lang="zh-CN" altLang="zh-CN" sz="1200" kern="100" dirty="0">
                    <a:latin typeface="+mn-ea"/>
                    <a:cs typeface="Times New Roman" panose="02020603050405020304"/>
                  </a:rPr>
                  <a:t>黄居仁</a:t>
                </a:r>
                <a:r>
                  <a:rPr lang="en-US" altLang="zh-CN" sz="1200" kern="100" dirty="0">
                    <a:latin typeface="+mn-ea"/>
                    <a:cs typeface="Times New Roman" panose="02020603050405020304"/>
                  </a:rPr>
                  <a:t>, </a:t>
                </a:r>
                <a:r>
                  <a:rPr lang="zh-CN" altLang="zh-CN" sz="1200" kern="100" dirty="0">
                    <a:latin typeface="+mn-ea"/>
                    <a:cs typeface="Times New Roman" panose="02020603050405020304"/>
                  </a:rPr>
                  <a:t>俞士汶</a:t>
                </a:r>
                <a:r>
                  <a:rPr lang="en-US" altLang="zh-CN" sz="1200" kern="100" dirty="0">
                    <a:latin typeface="+mn-ea"/>
                    <a:cs typeface="Times New Roman" panose="02020603050405020304"/>
                  </a:rPr>
                  <a:t>,</a:t>
                </a:r>
                <a:r>
                  <a:rPr lang="zh-CN" altLang="zh-CN" sz="1200" kern="100" dirty="0">
                    <a:latin typeface="+mn-ea"/>
                    <a:cs typeface="Times New Roman" panose="02020603050405020304"/>
                  </a:rPr>
                  <a:t>等</a:t>
                </a:r>
                <a:r>
                  <a:rPr lang="en-US" altLang="zh-CN" sz="1200" kern="100" dirty="0">
                    <a:latin typeface="+mn-ea"/>
                    <a:cs typeface="Times New Roman" panose="02020603050405020304"/>
                  </a:rPr>
                  <a:t>. </a:t>
                </a:r>
                <a:r>
                  <a:rPr lang="zh-CN" altLang="zh-CN" sz="1200" kern="100" dirty="0">
                    <a:latin typeface="+mn-ea"/>
                    <a:cs typeface="Times New Roman" panose="02020603050405020304"/>
                  </a:rPr>
                  <a:t>基于动词的汉语复合名词短语释义研究</a:t>
                </a:r>
                <a:r>
                  <a:rPr lang="en-US" altLang="zh-CN" sz="1200" kern="100" dirty="0">
                    <a:latin typeface="+mn-ea"/>
                    <a:cs typeface="Times New Roman" panose="02020603050405020304"/>
                  </a:rPr>
                  <a:t>[J].</a:t>
                </a:r>
                <a:r>
                  <a:rPr lang="zh-CN" altLang="zh-CN" sz="1200" kern="100" dirty="0">
                    <a:latin typeface="+mn-ea"/>
                    <a:cs typeface="Times New Roman" panose="02020603050405020304"/>
                  </a:rPr>
                  <a:t>中文信息学报</a:t>
                </a:r>
                <a:r>
                  <a:rPr lang="en-US" altLang="zh-CN" sz="1200" kern="100" dirty="0">
                    <a:latin typeface="+mn-ea"/>
                    <a:cs typeface="Times New Roman" panose="02020603050405020304"/>
                  </a:rPr>
                  <a:t>, 2010, 24(6):3-9.</a:t>
                </a:r>
                <a:endParaRPr lang="zh-CN" altLang="en-US" sz="1200" dirty="0">
                  <a:latin typeface="+mn-ea"/>
                </a:endParaRPr>
              </a:p>
            </p:txBody>
          </p:sp>
          <p:sp>
            <p:nvSpPr>
              <p:cNvPr id="48" name="矩形 47"/>
              <p:cNvSpPr/>
              <p:nvPr/>
            </p:nvSpPr>
            <p:spPr>
              <a:xfrm>
                <a:off x="101205" y="581291"/>
                <a:ext cx="4858760" cy="276999"/>
              </a:xfrm>
              <a:prstGeom prst="rect">
                <a:avLst/>
              </a:prstGeom>
            </p:spPr>
            <p:txBody>
              <a:bodyPr wrap="square">
                <a:spAutoFit/>
              </a:bodyPr>
              <a:lstStyle/>
              <a:p>
                <a:endParaRPr lang="zh-CN" altLang="en-US" sz="1200" dirty="0">
                  <a:latin typeface="+mn-ea"/>
                </a:endParaRPr>
              </a:p>
            </p:txBody>
          </p:sp>
          <p:sp>
            <p:nvSpPr>
              <p:cNvPr id="49" name="矩形 48"/>
              <p:cNvSpPr/>
              <p:nvPr/>
            </p:nvSpPr>
            <p:spPr>
              <a:xfrm>
                <a:off x="87137" y="1119850"/>
                <a:ext cx="4051109" cy="276999"/>
              </a:xfrm>
              <a:prstGeom prst="rect">
                <a:avLst/>
              </a:prstGeom>
            </p:spPr>
            <p:txBody>
              <a:bodyPr wrap="none">
                <a:spAutoFit/>
              </a:bodyPr>
              <a:lstStyle/>
              <a:p>
                <a:r>
                  <a:rPr lang="zh-CN" altLang="zh-CN" sz="1200" dirty="0">
                    <a:latin typeface="+mn-ea"/>
                  </a:rPr>
                  <a:t>徐阳春</a:t>
                </a:r>
                <a:r>
                  <a:rPr lang="en-US" altLang="zh-CN" sz="1200" dirty="0">
                    <a:latin typeface="+mn-ea"/>
                  </a:rPr>
                  <a:t>.</a:t>
                </a:r>
                <a:r>
                  <a:rPr lang="zh-CN" altLang="zh-CN" sz="1200" dirty="0">
                    <a:latin typeface="+mn-ea"/>
                  </a:rPr>
                  <a:t>“的”字隐现的制约因素</a:t>
                </a:r>
                <a:r>
                  <a:rPr lang="en-US" altLang="zh-CN" sz="1200" dirty="0">
                    <a:latin typeface="+mn-ea"/>
                  </a:rPr>
                  <a:t>[J].</a:t>
                </a:r>
                <a:r>
                  <a:rPr lang="zh-CN" altLang="zh-CN" sz="1200" dirty="0">
                    <a:latin typeface="+mn-ea"/>
                  </a:rPr>
                  <a:t>修辞学习</a:t>
                </a:r>
                <a:r>
                  <a:rPr lang="en-US" altLang="zh-CN" sz="1200" dirty="0">
                    <a:latin typeface="+mn-ea"/>
                  </a:rPr>
                  <a:t>,2003(02):33-34.</a:t>
                </a:r>
                <a:endParaRPr lang="zh-CN" altLang="en-US" sz="1200" dirty="0">
                  <a:latin typeface="+mn-ea"/>
                </a:endParaRPr>
              </a:p>
            </p:txBody>
          </p:sp>
          <p:sp>
            <p:nvSpPr>
              <p:cNvPr id="50" name="矩形 49"/>
              <p:cNvSpPr/>
              <p:nvPr/>
            </p:nvSpPr>
            <p:spPr>
              <a:xfrm>
                <a:off x="87136" y="1812385"/>
                <a:ext cx="3358971" cy="461665"/>
              </a:xfrm>
              <a:prstGeom prst="rect">
                <a:avLst/>
              </a:prstGeom>
            </p:spPr>
            <p:txBody>
              <a:bodyPr wrap="square">
                <a:spAutoFit/>
              </a:bodyPr>
              <a:lstStyle/>
              <a:p>
                <a:r>
                  <a:rPr lang="zh-CN" altLang="zh-CN" sz="1200" kern="100" dirty="0">
                    <a:latin typeface="+mn-ea"/>
                    <a:cs typeface="Times New Roman" panose="02020603050405020304"/>
                  </a:rPr>
                  <a:t>张蕾</a:t>
                </a:r>
                <a:r>
                  <a:rPr lang="en-US" altLang="zh-CN" sz="1200" kern="100" dirty="0">
                    <a:latin typeface="+mn-ea"/>
                    <a:cs typeface="Times New Roman" panose="02020603050405020304"/>
                  </a:rPr>
                  <a:t>.</a:t>
                </a:r>
                <a:r>
                  <a:rPr lang="zh-CN" altLang="zh-CN" sz="1200" kern="100" dirty="0">
                    <a:latin typeface="+mn-ea"/>
                    <a:cs typeface="Times New Roman" panose="02020603050405020304"/>
                  </a:rPr>
                  <a:t>定名结构中“的”字隐现规律探析</a:t>
                </a:r>
                <a:r>
                  <a:rPr lang="en-US" altLang="zh-CN" sz="1200" kern="100" dirty="0">
                    <a:latin typeface="+mn-ea"/>
                    <a:cs typeface="Times New Roman" panose="02020603050405020304"/>
                  </a:rPr>
                  <a:t>[J].</a:t>
                </a:r>
                <a:r>
                  <a:rPr lang="zh-CN" altLang="zh-CN" sz="1200" kern="100" dirty="0">
                    <a:latin typeface="+mn-ea"/>
                    <a:cs typeface="Times New Roman" panose="02020603050405020304"/>
                  </a:rPr>
                  <a:t>湖北大学学报</a:t>
                </a:r>
                <a:r>
                  <a:rPr lang="en-US" altLang="zh-CN" sz="1200" kern="100" dirty="0">
                    <a:latin typeface="+mn-ea"/>
                    <a:cs typeface="Times New Roman" panose="02020603050405020304"/>
                  </a:rPr>
                  <a:t>(</a:t>
                </a:r>
                <a:r>
                  <a:rPr lang="zh-CN" altLang="zh-CN" sz="1200" kern="100" dirty="0">
                    <a:latin typeface="+mn-ea"/>
                    <a:cs typeface="Times New Roman" panose="02020603050405020304"/>
                  </a:rPr>
                  <a:t>哲学社会科学版</a:t>
                </a:r>
                <a:r>
                  <a:rPr lang="en-US" altLang="zh-CN" sz="1200" kern="100" dirty="0">
                    <a:latin typeface="+mn-ea"/>
                    <a:cs typeface="Times New Roman" panose="02020603050405020304"/>
                  </a:rPr>
                  <a:t>),2004(04):426-428.</a:t>
                </a:r>
                <a:endParaRPr lang="zh-CN" altLang="en-US" sz="1200" dirty="0">
                  <a:latin typeface="+mn-ea"/>
                </a:endParaRPr>
              </a:p>
            </p:txBody>
          </p:sp>
          <p:sp>
            <p:nvSpPr>
              <p:cNvPr id="51" name="矩形 50"/>
              <p:cNvSpPr/>
              <p:nvPr/>
            </p:nvSpPr>
            <p:spPr>
              <a:xfrm>
                <a:off x="90380" y="2314048"/>
                <a:ext cx="3285387" cy="461665"/>
              </a:xfrm>
              <a:prstGeom prst="rect">
                <a:avLst/>
              </a:prstGeom>
            </p:spPr>
            <p:txBody>
              <a:bodyPr wrap="square">
                <a:spAutoFit/>
              </a:bodyPr>
              <a:lstStyle/>
              <a:p>
                <a:r>
                  <a:rPr lang="zh-CN" altLang="zh-CN" sz="1200" kern="100" dirty="0">
                    <a:latin typeface="+mn-ea"/>
                    <a:cs typeface="Times New Roman" panose="02020603050405020304"/>
                  </a:rPr>
                  <a:t>魏雪</a:t>
                </a:r>
                <a:r>
                  <a:rPr lang="en-US" altLang="zh-CN" sz="1200" kern="100" dirty="0">
                    <a:latin typeface="+mn-ea"/>
                    <a:cs typeface="Times New Roman" panose="02020603050405020304"/>
                  </a:rPr>
                  <a:t>, </a:t>
                </a:r>
                <a:r>
                  <a:rPr lang="zh-CN" altLang="zh-CN" sz="1200" kern="100" dirty="0">
                    <a:latin typeface="+mn-ea"/>
                    <a:cs typeface="Times New Roman" panose="02020603050405020304"/>
                  </a:rPr>
                  <a:t>袁毓林</a:t>
                </a:r>
                <a:r>
                  <a:rPr lang="en-US" altLang="zh-CN" sz="1200" kern="100" dirty="0">
                    <a:latin typeface="+mn-ea"/>
                    <a:cs typeface="Times New Roman" panose="02020603050405020304"/>
                  </a:rPr>
                  <a:t>.</a:t>
                </a:r>
                <a:r>
                  <a:rPr lang="zh-CN" altLang="zh-CN" sz="1200" kern="100" dirty="0">
                    <a:latin typeface="+mn-ea"/>
                    <a:cs typeface="Times New Roman" panose="02020603050405020304"/>
                  </a:rPr>
                  <a:t>基于规则的汉语名名组合的自动释义研究</a:t>
                </a:r>
                <a:r>
                  <a:rPr lang="en-US" altLang="zh-CN" sz="1200" kern="100" dirty="0">
                    <a:latin typeface="+mn-ea"/>
                    <a:cs typeface="Times New Roman" panose="02020603050405020304"/>
                  </a:rPr>
                  <a:t>[J]. </a:t>
                </a:r>
                <a:r>
                  <a:rPr lang="zh-CN" altLang="zh-CN" sz="1200" kern="100" dirty="0">
                    <a:latin typeface="+mn-ea"/>
                    <a:cs typeface="Times New Roman" panose="02020603050405020304"/>
                  </a:rPr>
                  <a:t>中文信息学报</a:t>
                </a:r>
                <a:r>
                  <a:rPr lang="en-US" altLang="zh-CN" sz="1200" kern="100" dirty="0">
                    <a:latin typeface="+mn-ea"/>
                    <a:cs typeface="Times New Roman" panose="02020603050405020304"/>
                  </a:rPr>
                  <a:t>, 2014, 28(3):1-10.</a:t>
                </a:r>
                <a:endParaRPr lang="zh-CN" altLang="en-US" sz="1200" dirty="0">
                  <a:latin typeface="+mn-ea"/>
                </a:endParaRPr>
              </a:p>
            </p:txBody>
          </p:sp>
        </p:grpSp>
        <p:sp>
          <p:nvSpPr>
            <p:cNvPr id="4" name="矩形 3"/>
            <p:cNvSpPr/>
            <p:nvPr/>
          </p:nvSpPr>
          <p:spPr>
            <a:xfrm>
              <a:off x="92901" y="591229"/>
              <a:ext cx="4785176" cy="461665"/>
            </a:xfrm>
            <a:prstGeom prst="rect">
              <a:avLst/>
            </a:prstGeom>
          </p:spPr>
          <p:txBody>
            <a:bodyPr wrap="square">
              <a:spAutoFit/>
            </a:bodyPr>
            <a:lstStyle/>
            <a:p>
              <a:r>
                <a:rPr lang="zh-CN" altLang="en-US" sz="1200" dirty="0">
                  <a:latin typeface="+mn-ea"/>
                </a:rPr>
                <a:t>刘鹏远</a:t>
              </a:r>
              <a:r>
                <a:rPr lang="en-US" altLang="zh-CN" sz="1200" dirty="0">
                  <a:latin typeface="+mn-ea"/>
                </a:rPr>
                <a:t>,</a:t>
              </a:r>
              <a:r>
                <a:rPr lang="zh-CN" altLang="en-US" sz="1200" dirty="0">
                  <a:latin typeface="+mn-ea"/>
                </a:rPr>
                <a:t>刘玉洁</a:t>
              </a:r>
              <a:r>
                <a:rPr lang="en-US" altLang="zh-CN" sz="1200" dirty="0">
                  <a:latin typeface="+mn-ea"/>
                </a:rPr>
                <a:t>.</a:t>
              </a:r>
              <a:r>
                <a:rPr lang="zh-CN" altLang="en-US" sz="1200" dirty="0">
                  <a:latin typeface="+mn-ea"/>
                </a:rPr>
                <a:t>中文基本复合名词短语语义关系体系及知识库构建</a:t>
              </a:r>
              <a:r>
                <a:rPr lang="en-US" altLang="zh-CN" sz="1200" dirty="0">
                  <a:latin typeface="+mn-ea"/>
                </a:rPr>
                <a:t>[J].</a:t>
              </a:r>
              <a:r>
                <a:rPr lang="zh-CN" altLang="en-US" sz="1200" dirty="0">
                  <a:latin typeface="+mn-ea"/>
                </a:rPr>
                <a:t>中文信息学报</a:t>
              </a:r>
              <a:r>
                <a:rPr lang="en-US" altLang="zh-CN" sz="1200" dirty="0">
                  <a:latin typeface="+mn-ea"/>
                </a:rPr>
                <a:t>,2019,33(04):20-28.</a:t>
              </a:r>
              <a:endParaRPr lang="zh-CN" altLang="en-US" sz="1200" dirty="0">
                <a:latin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607642" y="931914"/>
            <a:ext cx="5359636" cy="4845111"/>
          </a:xfrm>
          <a:prstGeom prst="rect">
            <a:avLst/>
          </a:prstGeom>
        </p:spPr>
      </p:pic>
      <p:sp>
        <p:nvSpPr>
          <p:cNvPr id="10" name="椭圆 9"/>
          <p:cNvSpPr/>
          <p:nvPr/>
        </p:nvSpPr>
        <p:spPr>
          <a:xfrm>
            <a:off x="5840021"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006850" y="2985160"/>
            <a:ext cx="3650313" cy="829945"/>
          </a:xfrm>
          <a:prstGeom prst="rect">
            <a:avLst/>
          </a:prstGeom>
          <a:noFill/>
        </p:spPr>
        <p:txBody>
          <a:bodyPr wrap="square" rtlCol="0">
            <a:spAutoFit/>
          </a:bodyPr>
          <a:lstStyle/>
          <a:p>
            <a:r>
              <a:rPr lang="zh-CN" altLang="en-US" sz="4800" spc="100" dirty="0">
                <a:latin typeface="明兰" panose="02010600030101010101" pitchFamily="2" charset="-122"/>
                <a:ea typeface="明兰" panose="02010600030101010101" pitchFamily="2" charset="-122"/>
              </a:rPr>
              <a:t>研究背景</a:t>
            </a:r>
          </a:p>
        </p:txBody>
      </p:sp>
      <p:cxnSp>
        <p:nvCxnSpPr>
          <p:cNvPr id="14" name="直接连接符 13"/>
          <p:cNvCxnSpPr/>
          <p:nvPr/>
        </p:nvCxnSpPr>
        <p:spPr>
          <a:xfrm flipV="1">
            <a:off x="0" y="3432172"/>
            <a:ext cx="5883199" cy="4292"/>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1" fmla="*/ 309563 w 2371725"/>
              <a:gd name="connsiteY0-2" fmla="*/ 123825 h 280987"/>
              <a:gd name="connsiteX1-3" fmla="*/ 2371725 w 2371725"/>
              <a:gd name="connsiteY1-4" fmla="*/ 0 h 280987"/>
              <a:gd name="connsiteX2-5" fmla="*/ 2243138 w 2371725"/>
              <a:gd name="connsiteY2-6" fmla="*/ 252412 h 280987"/>
              <a:gd name="connsiteX3-7" fmla="*/ 0 w 2371725"/>
              <a:gd name="connsiteY3-8" fmla="*/ 280987 h 280987"/>
              <a:gd name="connsiteX4-9" fmla="*/ 309563 w 2371725"/>
              <a:gd name="connsiteY4-10" fmla="*/ 123825 h 280987"/>
              <a:gd name="connsiteX0-11" fmla="*/ 309563 w 2371725"/>
              <a:gd name="connsiteY0-12" fmla="*/ 123825 h 280987"/>
              <a:gd name="connsiteX1-13" fmla="*/ 2371725 w 2371725"/>
              <a:gd name="connsiteY1-14" fmla="*/ 0 h 280987"/>
              <a:gd name="connsiteX2-15" fmla="*/ 2243138 w 2371725"/>
              <a:gd name="connsiteY2-16" fmla="*/ 252412 h 280987"/>
              <a:gd name="connsiteX3-17" fmla="*/ 0 w 2371725"/>
              <a:gd name="connsiteY3-18" fmla="*/ 280987 h 280987"/>
              <a:gd name="connsiteX4-19" fmla="*/ 309563 w 2371725"/>
              <a:gd name="connsiteY4-20" fmla="*/ 123825 h 280987"/>
              <a:gd name="connsiteX0-21" fmla="*/ 300038 w 2371725"/>
              <a:gd name="connsiteY0-22" fmla="*/ 90488 h 280987"/>
              <a:gd name="connsiteX1-23" fmla="*/ 2371725 w 2371725"/>
              <a:gd name="connsiteY1-24" fmla="*/ 0 h 280987"/>
              <a:gd name="connsiteX2-25" fmla="*/ 2243138 w 2371725"/>
              <a:gd name="connsiteY2-26" fmla="*/ 252412 h 280987"/>
              <a:gd name="connsiteX3-27" fmla="*/ 0 w 2371725"/>
              <a:gd name="connsiteY3-28" fmla="*/ 280987 h 280987"/>
              <a:gd name="connsiteX4-29" fmla="*/ 300038 w 2371725"/>
              <a:gd name="connsiteY4-30" fmla="*/ 90488 h 280987"/>
              <a:gd name="connsiteX0-31" fmla="*/ 300038 w 2371725"/>
              <a:gd name="connsiteY0-32" fmla="*/ 90488 h 280987"/>
              <a:gd name="connsiteX1-33" fmla="*/ 2371725 w 2371725"/>
              <a:gd name="connsiteY1-34" fmla="*/ 0 h 280987"/>
              <a:gd name="connsiteX2-35" fmla="*/ 2243138 w 2371725"/>
              <a:gd name="connsiteY2-36" fmla="*/ 252412 h 280987"/>
              <a:gd name="connsiteX3-37" fmla="*/ 0 w 2371725"/>
              <a:gd name="connsiteY3-38" fmla="*/ 280987 h 280987"/>
              <a:gd name="connsiteX4-39" fmla="*/ 300038 w 2371725"/>
              <a:gd name="connsiteY4-40" fmla="*/ 90488 h 280987"/>
              <a:gd name="connsiteX0-41" fmla="*/ 300038 w 2362200"/>
              <a:gd name="connsiteY0-42" fmla="*/ 104775 h 295274"/>
              <a:gd name="connsiteX1-43" fmla="*/ 2362200 w 2362200"/>
              <a:gd name="connsiteY1-44" fmla="*/ 0 h 295274"/>
              <a:gd name="connsiteX2-45" fmla="*/ 2243138 w 2362200"/>
              <a:gd name="connsiteY2-46" fmla="*/ 266699 h 295274"/>
              <a:gd name="connsiteX3-47" fmla="*/ 0 w 2362200"/>
              <a:gd name="connsiteY3-48" fmla="*/ 295274 h 295274"/>
              <a:gd name="connsiteX4-49" fmla="*/ 300038 w 2362200"/>
              <a:gd name="connsiteY4-50" fmla="*/ 104775 h 295274"/>
              <a:gd name="connsiteX0-51" fmla="*/ 36513 w 2362200"/>
              <a:gd name="connsiteY0-52" fmla="*/ 130175 h 295274"/>
              <a:gd name="connsiteX1-53" fmla="*/ 2362200 w 2362200"/>
              <a:gd name="connsiteY1-54" fmla="*/ 0 h 295274"/>
              <a:gd name="connsiteX2-55" fmla="*/ 2243138 w 2362200"/>
              <a:gd name="connsiteY2-56" fmla="*/ 266699 h 295274"/>
              <a:gd name="connsiteX3-57" fmla="*/ 0 w 2362200"/>
              <a:gd name="connsiteY3-58" fmla="*/ 295274 h 295274"/>
              <a:gd name="connsiteX4-59" fmla="*/ 36513 w 2362200"/>
              <a:gd name="connsiteY4-60" fmla="*/ 130175 h 295274"/>
              <a:gd name="connsiteX0-61" fmla="*/ 69537 w 2395224"/>
              <a:gd name="connsiteY0-62" fmla="*/ 130175 h 295274"/>
              <a:gd name="connsiteX1-63" fmla="*/ 2395224 w 2395224"/>
              <a:gd name="connsiteY1-64" fmla="*/ 0 h 295274"/>
              <a:gd name="connsiteX2-65" fmla="*/ 2276162 w 2395224"/>
              <a:gd name="connsiteY2-66" fmla="*/ 266699 h 295274"/>
              <a:gd name="connsiteX3-67" fmla="*/ 33024 w 2395224"/>
              <a:gd name="connsiteY3-68" fmla="*/ 295274 h 295274"/>
              <a:gd name="connsiteX4-69" fmla="*/ 69537 w 2395224"/>
              <a:gd name="connsiteY4-70" fmla="*/ 130175 h 295274"/>
              <a:gd name="connsiteX0-71" fmla="*/ 69537 w 2595249"/>
              <a:gd name="connsiteY0-72" fmla="*/ 130175 h 295274"/>
              <a:gd name="connsiteX1-73" fmla="*/ 2595249 w 2595249"/>
              <a:gd name="connsiteY1-74" fmla="*/ 0 h 295274"/>
              <a:gd name="connsiteX2-75" fmla="*/ 2276162 w 2595249"/>
              <a:gd name="connsiteY2-76" fmla="*/ 266699 h 295274"/>
              <a:gd name="connsiteX3-77" fmla="*/ 33024 w 2595249"/>
              <a:gd name="connsiteY3-78" fmla="*/ 295274 h 295274"/>
              <a:gd name="connsiteX4-79" fmla="*/ 69537 w 2595249"/>
              <a:gd name="connsiteY4-80" fmla="*/ 130175 h 295274"/>
              <a:gd name="connsiteX0-81" fmla="*/ 69537 w 2595249"/>
              <a:gd name="connsiteY0-82" fmla="*/ 130175 h 295274"/>
              <a:gd name="connsiteX1-83" fmla="*/ 2595249 w 2595249"/>
              <a:gd name="connsiteY1-84" fmla="*/ 0 h 295274"/>
              <a:gd name="connsiteX2-85" fmla="*/ 2276162 w 2595249"/>
              <a:gd name="connsiteY2-86" fmla="*/ 266699 h 295274"/>
              <a:gd name="connsiteX3-87" fmla="*/ 33024 w 2595249"/>
              <a:gd name="connsiteY3-88" fmla="*/ 295274 h 295274"/>
              <a:gd name="connsiteX4-89" fmla="*/ 69537 w 2595249"/>
              <a:gd name="connsiteY4-90" fmla="*/ 130175 h 295274"/>
              <a:gd name="connsiteX0-91" fmla="*/ 62456 w 2611980"/>
              <a:gd name="connsiteY0-92" fmla="*/ 139700 h 295274"/>
              <a:gd name="connsiteX1-93" fmla="*/ 2611980 w 2611980"/>
              <a:gd name="connsiteY1-94" fmla="*/ 0 h 295274"/>
              <a:gd name="connsiteX2-95" fmla="*/ 2292893 w 2611980"/>
              <a:gd name="connsiteY2-96" fmla="*/ 266699 h 295274"/>
              <a:gd name="connsiteX3-97" fmla="*/ 49755 w 2611980"/>
              <a:gd name="connsiteY3-98" fmla="*/ 295274 h 295274"/>
              <a:gd name="connsiteX4-99" fmla="*/ 62456 w 2611980"/>
              <a:gd name="connsiteY4-100" fmla="*/ 139700 h 295274"/>
              <a:gd name="connsiteX0-101" fmla="*/ 62456 w 2611980"/>
              <a:gd name="connsiteY0-102" fmla="*/ 139700 h 295274"/>
              <a:gd name="connsiteX1-103" fmla="*/ 2611980 w 2611980"/>
              <a:gd name="connsiteY1-104" fmla="*/ 0 h 295274"/>
              <a:gd name="connsiteX2-105" fmla="*/ 2292893 w 2611980"/>
              <a:gd name="connsiteY2-106" fmla="*/ 266699 h 295274"/>
              <a:gd name="connsiteX3-107" fmla="*/ 49755 w 2611980"/>
              <a:gd name="connsiteY3-108" fmla="*/ 295274 h 295274"/>
              <a:gd name="connsiteX4-109" fmla="*/ 62456 w 2611980"/>
              <a:gd name="connsiteY4-110" fmla="*/ 139700 h 2952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1306966" y="1782039"/>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1</a:t>
            </a:r>
            <a:endParaRPr lang="zh-CN" altLang="en-US" sz="6600" spc="100" dirty="0">
              <a:latin typeface="明兰" panose="02010600030101010101" pitchFamily="2" charset="-122"/>
              <a:ea typeface="明兰" panose="02010600030101010101" pitchFamily="2" charset="-122"/>
            </a:endParaRPr>
          </a:p>
        </p:txBody>
      </p:sp>
      <p:grpSp>
        <p:nvGrpSpPr>
          <p:cNvPr id="35" name="组合 34"/>
          <p:cNvGrpSpPr/>
          <p:nvPr/>
        </p:nvGrpSpPr>
        <p:grpSpPr>
          <a:xfrm rot="-5400000">
            <a:off x="7664596" y="-280424"/>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354040" y="6298418"/>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39245" y="5935739"/>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p:cNvPicPr>
            <a:picLocks noChangeAspect="1"/>
          </p:cNvPicPr>
          <p:nvPr/>
        </p:nvPicPr>
        <p:blipFill>
          <a:blip r:embed="rId82" cstate="print">
            <a:extLst>
              <a:ext uri="{BEBA8EAE-BF5A-486C-A8C5-ECC9F3942E4B}">
                <a14:imgProps xmlns:a14="http://schemas.microsoft.com/office/drawing/2010/main">
                  <a14:imgLayer r:embed="rId83">
                    <a14:imgEffect>
                      <a14:brightnessContrast bright="-27000"/>
                    </a14:imgEffect>
                  </a14:imgLayer>
                </a14:imgProps>
              </a:ext>
              <a:ext uri="{28A0092B-C50C-407E-A947-70E740481C1C}">
                <a14:useLocalDpi xmlns:a14="http://schemas.microsoft.com/office/drawing/2010/main" val="0"/>
              </a:ext>
            </a:extLst>
          </a:blip>
          <a:stretch>
            <a:fillRect/>
          </a:stretch>
        </p:blipFill>
        <p:spPr>
          <a:xfrm>
            <a:off x="3299455" y="850900"/>
            <a:ext cx="5359636" cy="4845111"/>
          </a:xfrm>
          <a:prstGeom prst="rect">
            <a:avLst/>
          </a:prstGeom>
        </p:spPr>
      </p:pic>
      <p:sp>
        <p:nvSpPr>
          <p:cNvPr id="5" name="PA_椭圆 4"/>
          <p:cNvSpPr/>
          <p:nvPr>
            <p:custDataLst>
              <p:tags r:id="rId1"/>
            </p:custDataLst>
          </p:nvPr>
        </p:nvSpPr>
        <p:spPr>
          <a:xfrm>
            <a:off x="466725" y="341850"/>
            <a:ext cx="360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2"/>
            </p:custDataLst>
          </p:nvPr>
        </p:nvSpPr>
        <p:spPr>
          <a:xfrm>
            <a:off x="9797002" y="1157314"/>
            <a:ext cx="36486" cy="36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椭圆 6"/>
          <p:cNvSpPr/>
          <p:nvPr>
            <p:custDataLst>
              <p:tags r:id="rId3"/>
            </p:custDataLst>
          </p:nvPr>
        </p:nvSpPr>
        <p:spPr>
          <a:xfrm>
            <a:off x="10317215" y="3569827"/>
            <a:ext cx="36973" cy="36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椭圆 7"/>
          <p:cNvSpPr/>
          <p:nvPr>
            <p:custDataLst>
              <p:tags r:id="rId4"/>
            </p:custDataLst>
          </p:nvPr>
        </p:nvSpPr>
        <p:spPr>
          <a:xfrm>
            <a:off x="2972441" y="965841"/>
            <a:ext cx="37459" cy="37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椭圆 8"/>
          <p:cNvSpPr/>
          <p:nvPr>
            <p:custDataLst>
              <p:tags r:id="rId5"/>
            </p:custDataLst>
          </p:nvPr>
        </p:nvSpPr>
        <p:spPr>
          <a:xfrm>
            <a:off x="4023463" y="4073903"/>
            <a:ext cx="37946" cy="37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PA_椭圆 9"/>
          <p:cNvSpPr/>
          <p:nvPr>
            <p:custDataLst>
              <p:tags r:id="rId6"/>
            </p:custDataLst>
          </p:nvPr>
        </p:nvSpPr>
        <p:spPr>
          <a:xfrm>
            <a:off x="6715377" y="4009917"/>
            <a:ext cx="38432" cy="38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PA_椭圆 10"/>
          <p:cNvSpPr/>
          <p:nvPr>
            <p:custDataLst>
              <p:tags r:id="rId7"/>
            </p:custDataLst>
          </p:nvPr>
        </p:nvSpPr>
        <p:spPr>
          <a:xfrm>
            <a:off x="1954981" y="5091881"/>
            <a:ext cx="38919" cy="38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8"/>
            </p:custDataLst>
          </p:nvPr>
        </p:nvSpPr>
        <p:spPr>
          <a:xfrm>
            <a:off x="4671808" y="6094208"/>
            <a:ext cx="39892" cy="39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椭圆 13"/>
          <p:cNvSpPr/>
          <p:nvPr>
            <p:custDataLst>
              <p:tags r:id="rId9"/>
            </p:custDataLst>
          </p:nvPr>
        </p:nvSpPr>
        <p:spPr>
          <a:xfrm>
            <a:off x="3909322" y="5382522"/>
            <a:ext cx="40378" cy="40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10"/>
            </p:custDataLst>
          </p:nvPr>
        </p:nvSpPr>
        <p:spPr>
          <a:xfrm>
            <a:off x="8049035" y="1597435"/>
            <a:ext cx="40865" cy="40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椭圆 15"/>
          <p:cNvSpPr/>
          <p:nvPr>
            <p:custDataLst>
              <p:tags r:id="rId11"/>
            </p:custDataLst>
          </p:nvPr>
        </p:nvSpPr>
        <p:spPr>
          <a:xfrm>
            <a:off x="10096937" y="5902249"/>
            <a:ext cx="41351" cy="41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椭圆 16"/>
          <p:cNvSpPr/>
          <p:nvPr>
            <p:custDataLst>
              <p:tags r:id="rId12"/>
            </p:custDataLst>
          </p:nvPr>
        </p:nvSpPr>
        <p:spPr>
          <a:xfrm>
            <a:off x="8581462" y="4809562"/>
            <a:ext cx="41838" cy="41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椭圆 17"/>
          <p:cNvSpPr/>
          <p:nvPr>
            <p:custDataLst>
              <p:tags r:id="rId13"/>
            </p:custDataLst>
          </p:nvPr>
        </p:nvSpPr>
        <p:spPr>
          <a:xfrm>
            <a:off x="7514176" y="2434176"/>
            <a:ext cx="42324" cy="423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18"/>
          <p:cNvSpPr/>
          <p:nvPr>
            <p:custDataLst>
              <p:tags r:id="rId14"/>
            </p:custDataLst>
          </p:nvPr>
        </p:nvSpPr>
        <p:spPr>
          <a:xfrm>
            <a:off x="10209777" y="1392289"/>
            <a:ext cx="42811" cy="42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15"/>
            </p:custDataLst>
          </p:nvPr>
        </p:nvSpPr>
        <p:spPr>
          <a:xfrm>
            <a:off x="8986403" y="3296803"/>
            <a:ext cx="43297" cy="43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16"/>
            </p:custDataLst>
          </p:nvPr>
        </p:nvSpPr>
        <p:spPr>
          <a:xfrm>
            <a:off x="6128416" y="5569616"/>
            <a:ext cx="43784" cy="43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17"/>
            </p:custDataLst>
          </p:nvPr>
        </p:nvSpPr>
        <p:spPr>
          <a:xfrm>
            <a:off x="4553130" y="2190930"/>
            <a:ext cx="44270" cy="44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8"/>
            </p:custDataLst>
          </p:nvPr>
        </p:nvSpPr>
        <p:spPr>
          <a:xfrm>
            <a:off x="9111457" y="5149057"/>
            <a:ext cx="45243" cy="45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9"/>
            </p:custDataLst>
          </p:nvPr>
        </p:nvSpPr>
        <p:spPr>
          <a:xfrm>
            <a:off x="6596370" y="1884670"/>
            <a:ext cx="45730" cy="45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20"/>
            </p:custDataLst>
          </p:nvPr>
        </p:nvSpPr>
        <p:spPr>
          <a:xfrm>
            <a:off x="4614684" y="2315984"/>
            <a:ext cx="46216" cy="4621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21"/>
            </p:custDataLst>
          </p:nvPr>
        </p:nvSpPr>
        <p:spPr>
          <a:xfrm>
            <a:off x="1023280" y="4263730"/>
            <a:ext cx="46703" cy="46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8" name="PA_椭圆 27"/>
          <p:cNvSpPr/>
          <p:nvPr>
            <p:custDataLst>
              <p:tags r:id="rId22"/>
            </p:custDataLst>
          </p:nvPr>
        </p:nvSpPr>
        <p:spPr>
          <a:xfrm>
            <a:off x="9583099" y="1540311"/>
            <a:ext cx="47189" cy="47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椭圆 29"/>
          <p:cNvSpPr/>
          <p:nvPr>
            <p:custDataLst>
              <p:tags r:id="rId23"/>
            </p:custDataLst>
          </p:nvPr>
        </p:nvSpPr>
        <p:spPr>
          <a:xfrm>
            <a:off x="2428338" y="5577938"/>
            <a:ext cx="48162" cy="48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30"/>
          <p:cNvSpPr/>
          <p:nvPr>
            <p:custDataLst>
              <p:tags r:id="rId24"/>
            </p:custDataLst>
          </p:nvPr>
        </p:nvSpPr>
        <p:spPr>
          <a:xfrm>
            <a:off x="4612251" y="878451"/>
            <a:ext cx="48649" cy="4864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_椭圆 31"/>
          <p:cNvSpPr/>
          <p:nvPr>
            <p:custDataLst>
              <p:tags r:id="rId25"/>
            </p:custDataLst>
          </p:nvPr>
        </p:nvSpPr>
        <p:spPr>
          <a:xfrm>
            <a:off x="6084965" y="5564265"/>
            <a:ext cx="49135" cy="4913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椭圆 32"/>
          <p:cNvSpPr/>
          <p:nvPr>
            <p:custDataLst>
              <p:tags r:id="rId26"/>
            </p:custDataLst>
          </p:nvPr>
        </p:nvSpPr>
        <p:spPr>
          <a:xfrm>
            <a:off x="7913278" y="5792378"/>
            <a:ext cx="49622" cy="49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椭圆 33"/>
          <p:cNvSpPr/>
          <p:nvPr>
            <p:custDataLst>
              <p:tags r:id="rId27"/>
            </p:custDataLst>
          </p:nvPr>
        </p:nvSpPr>
        <p:spPr>
          <a:xfrm>
            <a:off x="5029892" y="1143692"/>
            <a:ext cx="50108" cy="50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椭圆 34"/>
          <p:cNvSpPr/>
          <p:nvPr>
            <p:custDataLst>
              <p:tags r:id="rId28"/>
            </p:custDataLst>
          </p:nvPr>
        </p:nvSpPr>
        <p:spPr>
          <a:xfrm>
            <a:off x="10595693" y="5550105"/>
            <a:ext cx="50595" cy="5059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_椭圆 35"/>
          <p:cNvSpPr/>
          <p:nvPr>
            <p:custDataLst>
              <p:tags r:id="rId29"/>
            </p:custDataLst>
          </p:nvPr>
        </p:nvSpPr>
        <p:spPr>
          <a:xfrm>
            <a:off x="3200119" y="1104619"/>
            <a:ext cx="51081" cy="51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_椭圆 36"/>
          <p:cNvSpPr/>
          <p:nvPr>
            <p:custDataLst>
              <p:tags r:id="rId30"/>
            </p:custDataLst>
          </p:nvPr>
        </p:nvSpPr>
        <p:spPr>
          <a:xfrm>
            <a:off x="9400920" y="685032"/>
            <a:ext cx="51568" cy="51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_椭圆 37"/>
          <p:cNvSpPr/>
          <p:nvPr>
            <p:custDataLst>
              <p:tags r:id="rId31"/>
            </p:custDataLst>
          </p:nvPr>
        </p:nvSpPr>
        <p:spPr>
          <a:xfrm>
            <a:off x="951246" y="1941846"/>
            <a:ext cx="52054" cy="52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椭圆 38"/>
          <p:cNvSpPr/>
          <p:nvPr>
            <p:custDataLst>
              <p:tags r:id="rId32"/>
            </p:custDataLst>
          </p:nvPr>
        </p:nvSpPr>
        <p:spPr>
          <a:xfrm>
            <a:off x="5256059" y="1166659"/>
            <a:ext cx="52541" cy="52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椭圆 41"/>
          <p:cNvSpPr/>
          <p:nvPr>
            <p:custDataLst>
              <p:tags r:id="rId33"/>
            </p:custDataLst>
          </p:nvPr>
        </p:nvSpPr>
        <p:spPr>
          <a:xfrm>
            <a:off x="3730600" y="2854300"/>
            <a:ext cx="54000" cy="54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_椭圆 42"/>
          <p:cNvSpPr/>
          <p:nvPr>
            <p:custDataLst>
              <p:tags r:id="rId34"/>
            </p:custDataLst>
          </p:nvPr>
        </p:nvSpPr>
        <p:spPr>
          <a:xfrm>
            <a:off x="9918702" y="3501514"/>
            <a:ext cx="54486" cy="54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椭圆 43"/>
          <p:cNvSpPr/>
          <p:nvPr>
            <p:custDataLst>
              <p:tags r:id="rId35"/>
            </p:custDataLst>
          </p:nvPr>
        </p:nvSpPr>
        <p:spPr>
          <a:xfrm>
            <a:off x="10070615" y="757827"/>
            <a:ext cx="54973" cy="54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椭圆 44"/>
          <p:cNvSpPr/>
          <p:nvPr>
            <p:custDataLst>
              <p:tags r:id="rId36"/>
            </p:custDataLst>
          </p:nvPr>
        </p:nvSpPr>
        <p:spPr>
          <a:xfrm>
            <a:off x="10857529" y="2903641"/>
            <a:ext cx="55459" cy="55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_椭圆 45"/>
          <p:cNvSpPr/>
          <p:nvPr>
            <p:custDataLst>
              <p:tags r:id="rId37"/>
            </p:custDataLst>
          </p:nvPr>
        </p:nvSpPr>
        <p:spPr>
          <a:xfrm>
            <a:off x="4043563" y="4170203"/>
            <a:ext cx="55946" cy="55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7" name="PA_椭圆 46"/>
          <p:cNvSpPr/>
          <p:nvPr>
            <p:custDataLst>
              <p:tags r:id="rId38"/>
            </p:custDataLst>
          </p:nvPr>
        </p:nvSpPr>
        <p:spPr>
          <a:xfrm>
            <a:off x="11567756" y="5734768"/>
            <a:ext cx="56432" cy="56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_椭圆 47"/>
          <p:cNvSpPr/>
          <p:nvPr>
            <p:custDataLst>
              <p:tags r:id="rId39"/>
            </p:custDataLst>
          </p:nvPr>
        </p:nvSpPr>
        <p:spPr>
          <a:xfrm>
            <a:off x="1797281" y="2800581"/>
            <a:ext cx="56919" cy="56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椭圆 48"/>
          <p:cNvSpPr/>
          <p:nvPr>
            <p:custDataLst>
              <p:tags r:id="rId40"/>
            </p:custDataLst>
          </p:nvPr>
        </p:nvSpPr>
        <p:spPr>
          <a:xfrm>
            <a:off x="4565395" y="3282695"/>
            <a:ext cx="57405" cy="5740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_椭圆 49"/>
          <p:cNvSpPr/>
          <p:nvPr>
            <p:custDataLst>
              <p:tags r:id="rId41"/>
            </p:custDataLst>
          </p:nvPr>
        </p:nvSpPr>
        <p:spPr>
          <a:xfrm>
            <a:off x="7587508" y="1783608"/>
            <a:ext cx="57892" cy="57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PA_椭圆 50"/>
          <p:cNvSpPr/>
          <p:nvPr>
            <p:custDataLst>
              <p:tags r:id="rId42"/>
            </p:custDataLst>
          </p:nvPr>
        </p:nvSpPr>
        <p:spPr>
          <a:xfrm>
            <a:off x="4700665" y="5149057"/>
            <a:ext cx="58378" cy="58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PA_椭圆 51"/>
          <p:cNvSpPr/>
          <p:nvPr>
            <p:custDataLst>
              <p:tags r:id="rId43"/>
            </p:custDataLst>
          </p:nvPr>
        </p:nvSpPr>
        <p:spPr>
          <a:xfrm>
            <a:off x="10473123" y="4436935"/>
            <a:ext cx="58865" cy="58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PA_椭圆 52"/>
          <p:cNvSpPr/>
          <p:nvPr>
            <p:custDataLst>
              <p:tags r:id="rId44"/>
            </p:custDataLst>
          </p:nvPr>
        </p:nvSpPr>
        <p:spPr>
          <a:xfrm>
            <a:off x="664549" y="1731349"/>
            <a:ext cx="59351" cy="59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椭圆 53"/>
          <p:cNvSpPr/>
          <p:nvPr>
            <p:custDataLst>
              <p:tags r:id="rId45"/>
            </p:custDataLst>
          </p:nvPr>
        </p:nvSpPr>
        <p:spPr>
          <a:xfrm>
            <a:off x="6429862" y="321162"/>
            <a:ext cx="59838" cy="59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椭圆 55"/>
          <p:cNvSpPr/>
          <p:nvPr>
            <p:custDataLst>
              <p:tags r:id="rId46"/>
            </p:custDataLst>
          </p:nvPr>
        </p:nvSpPr>
        <p:spPr>
          <a:xfrm>
            <a:off x="9057789" y="5717689"/>
            <a:ext cx="60811" cy="60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椭圆 56"/>
          <p:cNvSpPr/>
          <p:nvPr>
            <p:custDataLst>
              <p:tags r:id="rId47"/>
            </p:custDataLst>
          </p:nvPr>
        </p:nvSpPr>
        <p:spPr>
          <a:xfrm>
            <a:off x="8638203" y="4129703"/>
            <a:ext cx="61297" cy="61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A_椭圆 57"/>
          <p:cNvSpPr/>
          <p:nvPr>
            <p:custDataLst>
              <p:tags r:id="rId48"/>
            </p:custDataLst>
          </p:nvPr>
        </p:nvSpPr>
        <p:spPr>
          <a:xfrm>
            <a:off x="8167816" y="5526216"/>
            <a:ext cx="61784" cy="61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椭圆 58"/>
          <p:cNvSpPr/>
          <p:nvPr>
            <p:custDataLst>
              <p:tags r:id="rId49"/>
            </p:custDataLst>
          </p:nvPr>
        </p:nvSpPr>
        <p:spPr>
          <a:xfrm>
            <a:off x="9504518" y="788630"/>
            <a:ext cx="62270" cy="62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椭圆 59"/>
          <p:cNvSpPr/>
          <p:nvPr>
            <p:custDataLst>
              <p:tags r:id="rId50"/>
            </p:custDataLst>
          </p:nvPr>
        </p:nvSpPr>
        <p:spPr>
          <a:xfrm>
            <a:off x="859895" y="984570"/>
            <a:ext cx="62757" cy="6275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椭圆 60"/>
          <p:cNvSpPr/>
          <p:nvPr>
            <p:custDataLst>
              <p:tags r:id="rId51"/>
            </p:custDataLst>
          </p:nvPr>
        </p:nvSpPr>
        <p:spPr>
          <a:xfrm>
            <a:off x="965457" y="2298957"/>
            <a:ext cx="63243" cy="63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椭圆 61"/>
          <p:cNvSpPr/>
          <p:nvPr>
            <p:custDataLst>
              <p:tags r:id="rId52"/>
            </p:custDataLst>
          </p:nvPr>
        </p:nvSpPr>
        <p:spPr>
          <a:xfrm>
            <a:off x="2831870" y="3174770"/>
            <a:ext cx="63730" cy="63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_椭圆 63"/>
          <p:cNvSpPr/>
          <p:nvPr>
            <p:custDataLst>
              <p:tags r:id="rId53"/>
            </p:custDataLst>
          </p:nvPr>
        </p:nvSpPr>
        <p:spPr>
          <a:xfrm>
            <a:off x="1929197" y="5726497"/>
            <a:ext cx="64703" cy="64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PA_椭圆 64"/>
          <p:cNvSpPr/>
          <p:nvPr>
            <p:custDataLst>
              <p:tags r:id="rId54"/>
            </p:custDataLst>
          </p:nvPr>
        </p:nvSpPr>
        <p:spPr>
          <a:xfrm>
            <a:off x="10936699" y="4138511"/>
            <a:ext cx="65189" cy="65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PA_椭圆 65"/>
          <p:cNvSpPr/>
          <p:nvPr>
            <p:custDataLst>
              <p:tags r:id="rId55"/>
            </p:custDataLst>
          </p:nvPr>
        </p:nvSpPr>
        <p:spPr>
          <a:xfrm>
            <a:off x="10580612" y="5941424"/>
            <a:ext cx="65676" cy="6567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_椭圆 66"/>
          <p:cNvSpPr/>
          <p:nvPr>
            <p:custDataLst>
              <p:tags r:id="rId56"/>
            </p:custDataLst>
          </p:nvPr>
        </p:nvSpPr>
        <p:spPr>
          <a:xfrm>
            <a:off x="6042538" y="2130938"/>
            <a:ext cx="66162" cy="66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PA_椭圆 69"/>
          <p:cNvSpPr/>
          <p:nvPr>
            <p:custDataLst>
              <p:tags r:id="rId57"/>
            </p:custDataLst>
          </p:nvPr>
        </p:nvSpPr>
        <p:spPr>
          <a:xfrm>
            <a:off x="4560185" y="4580626"/>
            <a:ext cx="67622" cy="67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1" name="PA_椭圆 70"/>
          <p:cNvSpPr/>
          <p:nvPr>
            <p:custDataLst>
              <p:tags r:id="rId58"/>
            </p:custDataLst>
          </p:nvPr>
        </p:nvSpPr>
        <p:spPr>
          <a:xfrm>
            <a:off x="11530680" y="5456392"/>
            <a:ext cx="68108" cy="68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PA_椭圆 71"/>
          <p:cNvSpPr/>
          <p:nvPr>
            <p:custDataLst>
              <p:tags r:id="rId59"/>
            </p:custDataLst>
          </p:nvPr>
        </p:nvSpPr>
        <p:spPr>
          <a:xfrm>
            <a:off x="437425" y="4507201"/>
            <a:ext cx="282094" cy="28209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3" name="PA_椭圆 72"/>
          <p:cNvSpPr/>
          <p:nvPr>
            <p:custDataLst>
              <p:tags r:id="rId60"/>
            </p:custDataLst>
          </p:nvPr>
        </p:nvSpPr>
        <p:spPr>
          <a:xfrm>
            <a:off x="7690619" y="2813819"/>
            <a:ext cx="69081" cy="69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PA_椭圆 73"/>
          <p:cNvSpPr/>
          <p:nvPr>
            <p:custDataLst>
              <p:tags r:id="rId61"/>
            </p:custDataLst>
          </p:nvPr>
        </p:nvSpPr>
        <p:spPr>
          <a:xfrm>
            <a:off x="9929020" y="2470432"/>
            <a:ext cx="69568" cy="69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_椭圆 74"/>
          <p:cNvSpPr/>
          <p:nvPr>
            <p:custDataLst>
              <p:tags r:id="rId62"/>
            </p:custDataLst>
          </p:nvPr>
        </p:nvSpPr>
        <p:spPr>
          <a:xfrm>
            <a:off x="2787446" y="1860346"/>
            <a:ext cx="70054" cy="70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PA_椭圆 75"/>
          <p:cNvSpPr/>
          <p:nvPr>
            <p:custDataLst>
              <p:tags r:id="rId63"/>
            </p:custDataLst>
          </p:nvPr>
        </p:nvSpPr>
        <p:spPr>
          <a:xfrm>
            <a:off x="7181159" y="1999559"/>
            <a:ext cx="70541" cy="70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PA_椭圆 76"/>
          <p:cNvSpPr/>
          <p:nvPr>
            <p:custDataLst>
              <p:tags r:id="rId64"/>
            </p:custDataLst>
          </p:nvPr>
        </p:nvSpPr>
        <p:spPr>
          <a:xfrm>
            <a:off x="5412174" y="5479078"/>
            <a:ext cx="71027" cy="710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_椭圆 77"/>
          <p:cNvSpPr/>
          <p:nvPr>
            <p:custDataLst>
              <p:tags r:id="rId65"/>
            </p:custDataLst>
          </p:nvPr>
        </p:nvSpPr>
        <p:spPr>
          <a:xfrm>
            <a:off x="2697086" y="817486"/>
            <a:ext cx="71514" cy="7151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PA_椭圆 78"/>
          <p:cNvSpPr/>
          <p:nvPr>
            <p:custDataLst>
              <p:tags r:id="rId66"/>
            </p:custDataLst>
          </p:nvPr>
        </p:nvSpPr>
        <p:spPr>
          <a:xfrm>
            <a:off x="11621188" y="6343650"/>
            <a:ext cx="72000" cy="72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_椭圆 79"/>
          <p:cNvSpPr/>
          <p:nvPr>
            <p:custDataLst>
              <p:tags r:id="rId67"/>
            </p:custDataLst>
          </p:nvPr>
        </p:nvSpPr>
        <p:spPr>
          <a:xfrm>
            <a:off x="1795440" y="1967874"/>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_椭圆 80"/>
          <p:cNvSpPr/>
          <p:nvPr>
            <p:custDataLst>
              <p:tags r:id="rId68"/>
            </p:custDataLst>
          </p:nvPr>
        </p:nvSpPr>
        <p:spPr>
          <a:xfrm>
            <a:off x="1954981" y="3601342"/>
            <a:ext cx="213967" cy="21396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PA_椭圆 81"/>
          <p:cNvSpPr/>
          <p:nvPr>
            <p:custDataLst>
              <p:tags r:id="rId69"/>
            </p:custDataLst>
          </p:nvPr>
        </p:nvSpPr>
        <p:spPr>
          <a:xfrm flipH="1">
            <a:off x="2845279" y="5137414"/>
            <a:ext cx="136261" cy="13626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A_椭圆 82"/>
          <p:cNvSpPr/>
          <p:nvPr>
            <p:custDataLst>
              <p:tags r:id="rId70"/>
            </p:custDataLst>
          </p:nvPr>
        </p:nvSpPr>
        <p:spPr>
          <a:xfrm>
            <a:off x="8229600" y="637422"/>
            <a:ext cx="180975" cy="1809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PA_椭圆 83"/>
          <p:cNvSpPr/>
          <p:nvPr>
            <p:custDataLst>
              <p:tags r:id="rId71"/>
            </p:custDataLst>
          </p:nvPr>
        </p:nvSpPr>
        <p:spPr>
          <a:xfrm>
            <a:off x="11369898" y="1192929"/>
            <a:ext cx="160782" cy="16078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PA_椭圆 84"/>
          <p:cNvSpPr/>
          <p:nvPr>
            <p:custDataLst>
              <p:tags r:id="rId72"/>
            </p:custDataLst>
          </p:nvPr>
        </p:nvSpPr>
        <p:spPr>
          <a:xfrm>
            <a:off x="11219493" y="5778501"/>
            <a:ext cx="162924" cy="1629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_椭圆 85"/>
          <p:cNvSpPr/>
          <p:nvPr>
            <p:custDataLst>
              <p:tags r:id="rId73"/>
            </p:custDataLst>
          </p:nvPr>
        </p:nvSpPr>
        <p:spPr>
          <a:xfrm>
            <a:off x="10118302" y="4869515"/>
            <a:ext cx="170573" cy="1705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PA_椭圆 86"/>
          <p:cNvSpPr/>
          <p:nvPr>
            <p:custDataLst>
              <p:tags r:id="rId74"/>
            </p:custDataLst>
          </p:nvPr>
        </p:nvSpPr>
        <p:spPr>
          <a:xfrm>
            <a:off x="9787141" y="5505714"/>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PA_椭圆 87"/>
          <p:cNvSpPr/>
          <p:nvPr>
            <p:custDataLst>
              <p:tags r:id="rId75"/>
            </p:custDataLst>
          </p:nvPr>
        </p:nvSpPr>
        <p:spPr>
          <a:xfrm>
            <a:off x="466725" y="1166659"/>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PA_椭圆 88"/>
          <p:cNvSpPr/>
          <p:nvPr>
            <p:custDataLst>
              <p:tags r:id="rId76"/>
            </p:custDataLst>
          </p:nvPr>
        </p:nvSpPr>
        <p:spPr>
          <a:xfrm>
            <a:off x="3908375" y="1108678"/>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PA_椭圆 89"/>
          <p:cNvSpPr/>
          <p:nvPr>
            <p:custDataLst>
              <p:tags r:id="rId77"/>
            </p:custDataLst>
          </p:nvPr>
        </p:nvSpPr>
        <p:spPr>
          <a:xfrm>
            <a:off x="10899101" y="2245792"/>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PA_椭圆 90"/>
          <p:cNvSpPr/>
          <p:nvPr>
            <p:custDataLst>
              <p:tags r:id="rId78"/>
            </p:custDataLst>
          </p:nvPr>
        </p:nvSpPr>
        <p:spPr>
          <a:xfrm>
            <a:off x="9063886" y="1818145"/>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PA_椭圆 91"/>
          <p:cNvSpPr/>
          <p:nvPr>
            <p:custDataLst>
              <p:tags r:id="rId79"/>
            </p:custDataLst>
          </p:nvPr>
        </p:nvSpPr>
        <p:spPr>
          <a:xfrm>
            <a:off x="6459190" y="6253812"/>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380756" y="2287814"/>
            <a:ext cx="5389726" cy="1862048"/>
          </a:xfrm>
          <a:prstGeom prst="rect">
            <a:avLst/>
          </a:prstGeom>
          <a:noFill/>
        </p:spPr>
        <p:txBody>
          <a:bodyPr vert="horz" wrap="square" rtlCol="0">
            <a:spAutoFit/>
          </a:bodyPr>
          <a:lstStyle/>
          <a:p>
            <a:pPr algn="ctr">
              <a:lnSpc>
                <a:spcPct val="150000"/>
              </a:lnSpc>
            </a:pPr>
            <a:r>
              <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 </a:t>
            </a:r>
            <a:endPar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a:p>
            <a:pPr algn="ctr">
              <a:lnSpc>
                <a:spcPct val="150000"/>
              </a:lnSpc>
            </a:pP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敬请指正</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crush"/>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9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377"/>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9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307"/>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88"/>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347"/>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34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239"/>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158"/>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228"/>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353"/>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9"/>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58"/>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265"/>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155"/>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174"/>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134"/>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131"/>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142"/>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77"/>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26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62"/>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26"/>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2"/>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343"/>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8"/>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11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grpId="0" nodeType="withEffect">
                                  <p:stCondLst>
                                    <p:cond delay="127"/>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grpId="0" nodeType="withEffect">
                                  <p:stCondLst>
                                    <p:cond delay="297"/>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38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10" presetClass="entr" presetSubtype="0" fill="hold" grpId="0" nodeType="withEffect">
                                  <p:stCondLst>
                                    <p:cond delay="366"/>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par>
                                <p:cTn id="104" presetID="10" presetClass="entr" presetSubtype="0" fill="hold" grpId="0" nodeType="withEffect">
                                  <p:stCondLst>
                                    <p:cond delay="357"/>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249"/>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263"/>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112"/>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grpId="0" nodeType="withEffect">
                                  <p:stCondLst>
                                    <p:cond delay="307"/>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2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68"/>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77"/>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500"/>
                                        <p:tgtEl>
                                          <p:spTgt spid="50"/>
                                        </p:tgtEl>
                                      </p:cBhvr>
                                    </p:animEffect>
                                  </p:childTnLst>
                                </p:cTn>
                              </p:par>
                              <p:par>
                                <p:cTn id="128" presetID="10" presetClass="entr" presetSubtype="0" fill="hold" grpId="0" nodeType="withEffect">
                                  <p:stCondLst>
                                    <p:cond delay="57"/>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500"/>
                                        <p:tgtEl>
                                          <p:spTgt spid="51"/>
                                        </p:tgtEl>
                                      </p:cBhvr>
                                    </p:animEffect>
                                  </p:childTnLst>
                                </p:cTn>
                              </p:par>
                              <p:par>
                                <p:cTn id="131" presetID="10" presetClass="entr" presetSubtype="0" fill="hold" grpId="0" nodeType="withEffect">
                                  <p:stCondLst>
                                    <p:cond delay="249"/>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202"/>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218"/>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169"/>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10" presetClass="entr" presetSubtype="0" fill="hold" grpId="0" nodeType="withEffect">
                                  <p:stCondLst>
                                    <p:cond delay="119"/>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500"/>
                                        <p:tgtEl>
                                          <p:spTgt spid="57"/>
                                        </p:tgtEl>
                                      </p:cBhvr>
                                    </p:animEffect>
                                  </p:childTnLst>
                                </p:cTn>
                              </p:par>
                              <p:par>
                                <p:cTn id="146" presetID="10" presetClass="entr" presetSubtype="0" fill="hold" grpId="0" nodeType="withEffect">
                                  <p:stCondLst>
                                    <p:cond delay="233"/>
                                  </p:stCondLst>
                                  <p:childTnLst>
                                    <p:set>
                                      <p:cBhvr>
                                        <p:cTn id="147" dur="1" fill="hold">
                                          <p:stCondLst>
                                            <p:cond delay="0"/>
                                          </p:stCondLst>
                                        </p:cTn>
                                        <p:tgtEl>
                                          <p:spTgt spid="58"/>
                                        </p:tgtEl>
                                        <p:attrNameLst>
                                          <p:attrName>style.visibility</p:attrName>
                                        </p:attrNameLst>
                                      </p:cBhvr>
                                      <p:to>
                                        <p:strVal val="visible"/>
                                      </p:to>
                                    </p:set>
                                    <p:animEffect transition="in" filter="fade">
                                      <p:cBhvr>
                                        <p:cTn id="148" dur="500"/>
                                        <p:tgtEl>
                                          <p:spTgt spid="58"/>
                                        </p:tgtEl>
                                      </p:cBhvr>
                                    </p:animEffect>
                                  </p:childTnLst>
                                </p:cTn>
                              </p:par>
                              <p:par>
                                <p:cTn id="149" presetID="10" presetClass="entr" presetSubtype="0" fill="hold" grpId="0" nodeType="withEffect">
                                  <p:stCondLst>
                                    <p:cond delay="307"/>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500"/>
                                        <p:tgtEl>
                                          <p:spTgt spid="59"/>
                                        </p:tgtEl>
                                      </p:cBhvr>
                                    </p:animEffect>
                                  </p:childTnLst>
                                </p:cTn>
                              </p:par>
                              <p:par>
                                <p:cTn id="152" presetID="10" presetClass="entr" presetSubtype="0" fill="hold" grpId="0" nodeType="withEffect">
                                  <p:stCondLst>
                                    <p:cond delay="356"/>
                                  </p:stCondLst>
                                  <p:childTnLst>
                                    <p:set>
                                      <p:cBhvr>
                                        <p:cTn id="153" dur="1" fill="hold">
                                          <p:stCondLst>
                                            <p:cond delay="0"/>
                                          </p:stCondLst>
                                        </p:cTn>
                                        <p:tgtEl>
                                          <p:spTgt spid="60"/>
                                        </p:tgtEl>
                                        <p:attrNameLst>
                                          <p:attrName>style.visibility</p:attrName>
                                        </p:attrNameLst>
                                      </p:cBhvr>
                                      <p:to>
                                        <p:strVal val="visible"/>
                                      </p:to>
                                    </p:set>
                                    <p:animEffect transition="in" filter="fade">
                                      <p:cBhvr>
                                        <p:cTn id="154" dur="500"/>
                                        <p:tgtEl>
                                          <p:spTgt spid="60"/>
                                        </p:tgtEl>
                                      </p:cBhvr>
                                    </p:animEffect>
                                  </p:childTnLst>
                                </p:cTn>
                              </p:par>
                              <p:par>
                                <p:cTn id="155" presetID="10" presetClass="entr" presetSubtype="0" fill="hold" grpId="0" nodeType="withEffect">
                                  <p:stCondLst>
                                    <p:cond delay="158"/>
                                  </p:stCondLst>
                                  <p:childTnLst>
                                    <p:set>
                                      <p:cBhvr>
                                        <p:cTn id="156" dur="1" fill="hold">
                                          <p:stCondLst>
                                            <p:cond delay="0"/>
                                          </p:stCondLst>
                                        </p:cTn>
                                        <p:tgtEl>
                                          <p:spTgt spid="61"/>
                                        </p:tgtEl>
                                        <p:attrNameLst>
                                          <p:attrName>style.visibility</p:attrName>
                                        </p:attrNameLst>
                                      </p:cBhvr>
                                      <p:to>
                                        <p:strVal val="visible"/>
                                      </p:to>
                                    </p:set>
                                    <p:animEffect transition="in" filter="fade">
                                      <p:cBhvr>
                                        <p:cTn id="157" dur="500"/>
                                        <p:tgtEl>
                                          <p:spTgt spid="61"/>
                                        </p:tgtEl>
                                      </p:cBhvr>
                                    </p:animEffect>
                                  </p:childTnLst>
                                </p:cTn>
                              </p:par>
                              <p:par>
                                <p:cTn id="158" presetID="10" presetClass="entr" presetSubtype="0" fill="hold" grpId="0" nodeType="withEffect">
                                  <p:stCondLst>
                                    <p:cond delay="344"/>
                                  </p:stCondLst>
                                  <p:childTnLst>
                                    <p:set>
                                      <p:cBhvr>
                                        <p:cTn id="159" dur="1" fill="hold">
                                          <p:stCondLst>
                                            <p:cond delay="0"/>
                                          </p:stCondLst>
                                        </p:cTn>
                                        <p:tgtEl>
                                          <p:spTgt spid="62"/>
                                        </p:tgtEl>
                                        <p:attrNameLst>
                                          <p:attrName>style.visibility</p:attrName>
                                        </p:attrNameLst>
                                      </p:cBhvr>
                                      <p:to>
                                        <p:strVal val="visible"/>
                                      </p:to>
                                    </p:set>
                                    <p:animEffect transition="in" filter="fade">
                                      <p:cBhvr>
                                        <p:cTn id="160" dur="500"/>
                                        <p:tgtEl>
                                          <p:spTgt spid="62"/>
                                        </p:tgtEl>
                                      </p:cBhvr>
                                    </p:animEffect>
                                  </p:childTnLst>
                                </p:cTn>
                              </p:par>
                              <p:par>
                                <p:cTn id="161" presetID="10" presetClass="entr" presetSubtype="0" fill="hold" grpId="0" nodeType="withEffect">
                                  <p:stCondLst>
                                    <p:cond delay="339"/>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grpId="0" nodeType="withEffect">
                                  <p:stCondLst>
                                    <p:cond delay="213"/>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500"/>
                                        <p:tgtEl>
                                          <p:spTgt spid="65"/>
                                        </p:tgtEl>
                                      </p:cBhvr>
                                    </p:animEffect>
                                  </p:childTnLst>
                                </p:cTn>
                              </p:par>
                              <p:par>
                                <p:cTn id="167" presetID="10" presetClass="entr" presetSubtype="0" fill="hold" grpId="0" nodeType="withEffect">
                                  <p:stCondLst>
                                    <p:cond delay="332"/>
                                  </p:stCondLst>
                                  <p:childTnLst>
                                    <p:set>
                                      <p:cBhvr>
                                        <p:cTn id="168" dur="1" fill="hold">
                                          <p:stCondLst>
                                            <p:cond delay="0"/>
                                          </p:stCondLst>
                                        </p:cTn>
                                        <p:tgtEl>
                                          <p:spTgt spid="66"/>
                                        </p:tgtEl>
                                        <p:attrNameLst>
                                          <p:attrName>style.visibility</p:attrName>
                                        </p:attrNameLst>
                                      </p:cBhvr>
                                      <p:to>
                                        <p:strVal val="visible"/>
                                      </p:to>
                                    </p:set>
                                    <p:animEffect transition="in" filter="fade">
                                      <p:cBhvr>
                                        <p:cTn id="169" dur="500"/>
                                        <p:tgtEl>
                                          <p:spTgt spid="66"/>
                                        </p:tgtEl>
                                      </p:cBhvr>
                                    </p:animEffect>
                                  </p:childTnLst>
                                </p:cTn>
                              </p:par>
                              <p:par>
                                <p:cTn id="170" presetID="10" presetClass="entr" presetSubtype="0" fill="hold" grpId="0" nodeType="withEffect">
                                  <p:stCondLst>
                                    <p:cond delay="34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par>
                                <p:cTn id="173" presetID="10" presetClass="entr" presetSubtype="0" fill="hold" grpId="0" nodeType="withEffect">
                                  <p:stCondLst>
                                    <p:cond delay="395"/>
                                  </p:stCondLst>
                                  <p:childTnLst>
                                    <p:set>
                                      <p:cBhvr>
                                        <p:cTn id="174" dur="1" fill="hold">
                                          <p:stCondLst>
                                            <p:cond delay="0"/>
                                          </p:stCondLst>
                                        </p:cTn>
                                        <p:tgtEl>
                                          <p:spTgt spid="70"/>
                                        </p:tgtEl>
                                        <p:attrNameLst>
                                          <p:attrName>style.visibility</p:attrName>
                                        </p:attrNameLst>
                                      </p:cBhvr>
                                      <p:to>
                                        <p:strVal val="visible"/>
                                      </p:to>
                                    </p:set>
                                    <p:animEffect transition="in" filter="fade">
                                      <p:cBhvr>
                                        <p:cTn id="175" dur="500"/>
                                        <p:tgtEl>
                                          <p:spTgt spid="70"/>
                                        </p:tgtEl>
                                      </p:cBhvr>
                                    </p:animEffect>
                                  </p:childTnLst>
                                </p:cTn>
                              </p:par>
                              <p:par>
                                <p:cTn id="176" presetID="10" presetClass="entr" presetSubtype="0" fill="hold" grpId="0" nodeType="withEffect">
                                  <p:stCondLst>
                                    <p:cond delay="60"/>
                                  </p:stCondLst>
                                  <p:childTnLst>
                                    <p:set>
                                      <p:cBhvr>
                                        <p:cTn id="177" dur="1" fill="hold">
                                          <p:stCondLst>
                                            <p:cond delay="0"/>
                                          </p:stCondLst>
                                        </p:cTn>
                                        <p:tgtEl>
                                          <p:spTgt spid="71"/>
                                        </p:tgtEl>
                                        <p:attrNameLst>
                                          <p:attrName>style.visibility</p:attrName>
                                        </p:attrNameLst>
                                      </p:cBhvr>
                                      <p:to>
                                        <p:strVal val="visible"/>
                                      </p:to>
                                    </p:set>
                                    <p:animEffect transition="in" filter="fade">
                                      <p:cBhvr>
                                        <p:cTn id="178" dur="500"/>
                                        <p:tgtEl>
                                          <p:spTgt spid="71"/>
                                        </p:tgtEl>
                                      </p:cBhvr>
                                    </p:animEffect>
                                  </p:childTnLst>
                                </p:cTn>
                              </p:par>
                              <p:par>
                                <p:cTn id="179" presetID="10" presetClass="entr" presetSubtype="0" fill="hold" grpId="0" nodeType="withEffect">
                                  <p:stCondLst>
                                    <p:cond delay="349"/>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500"/>
                                        <p:tgtEl>
                                          <p:spTgt spid="72"/>
                                        </p:tgtEl>
                                      </p:cBhvr>
                                    </p:animEffect>
                                  </p:childTnLst>
                                </p:cTn>
                              </p:par>
                              <p:par>
                                <p:cTn id="182" presetID="10" presetClass="entr" presetSubtype="0" fill="hold" grpId="0" nodeType="withEffect">
                                  <p:stCondLst>
                                    <p:cond delay="12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par>
                                <p:cTn id="185" presetID="10" presetClass="entr" presetSubtype="0" fill="hold" grpId="0" nodeType="withEffect">
                                  <p:stCondLst>
                                    <p:cond delay="36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500"/>
                                        <p:tgtEl>
                                          <p:spTgt spid="74"/>
                                        </p:tgtEl>
                                      </p:cBhvr>
                                    </p:animEffect>
                                  </p:childTnLst>
                                </p:cTn>
                              </p:par>
                              <p:par>
                                <p:cTn id="188" presetID="10" presetClass="entr" presetSubtype="0" fill="hold" grpId="0" nodeType="withEffect">
                                  <p:stCondLst>
                                    <p:cond delay="42"/>
                                  </p:stCondLst>
                                  <p:childTnLst>
                                    <p:set>
                                      <p:cBhvr>
                                        <p:cTn id="189" dur="1" fill="hold">
                                          <p:stCondLst>
                                            <p:cond delay="0"/>
                                          </p:stCondLst>
                                        </p:cTn>
                                        <p:tgtEl>
                                          <p:spTgt spid="75"/>
                                        </p:tgtEl>
                                        <p:attrNameLst>
                                          <p:attrName>style.visibility</p:attrName>
                                        </p:attrNameLst>
                                      </p:cBhvr>
                                      <p:to>
                                        <p:strVal val="visible"/>
                                      </p:to>
                                    </p:set>
                                    <p:animEffect transition="in" filter="fade">
                                      <p:cBhvr>
                                        <p:cTn id="190" dur="500"/>
                                        <p:tgtEl>
                                          <p:spTgt spid="75"/>
                                        </p:tgtEl>
                                      </p:cBhvr>
                                    </p:animEffect>
                                  </p:childTnLst>
                                </p:cTn>
                              </p:par>
                              <p:par>
                                <p:cTn id="191" presetID="10" presetClass="entr" presetSubtype="0" fill="hold" grpId="0" nodeType="withEffect">
                                  <p:stCondLst>
                                    <p:cond delay="299"/>
                                  </p:stCondLst>
                                  <p:childTnLst>
                                    <p:set>
                                      <p:cBhvr>
                                        <p:cTn id="192" dur="1" fill="hold">
                                          <p:stCondLst>
                                            <p:cond delay="0"/>
                                          </p:stCondLst>
                                        </p:cTn>
                                        <p:tgtEl>
                                          <p:spTgt spid="76"/>
                                        </p:tgtEl>
                                        <p:attrNameLst>
                                          <p:attrName>style.visibility</p:attrName>
                                        </p:attrNameLst>
                                      </p:cBhvr>
                                      <p:to>
                                        <p:strVal val="visible"/>
                                      </p:to>
                                    </p:set>
                                    <p:animEffect transition="in" filter="fade">
                                      <p:cBhvr>
                                        <p:cTn id="193" dur="500"/>
                                        <p:tgtEl>
                                          <p:spTgt spid="76"/>
                                        </p:tgtEl>
                                      </p:cBhvr>
                                    </p:animEffect>
                                  </p:childTnLst>
                                </p:cTn>
                              </p:par>
                              <p:par>
                                <p:cTn id="194" presetID="10" presetClass="entr" presetSubtype="0" fill="hold" grpId="0" nodeType="withEffect">
                                  <p:stCondLst>
                                    <p:cond delay="375"/>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childTnLst>
                                </p:cTn>
                              </p:par>
                              <p:par>
                                <p:cTn id="197" presetID="10" presetClass="entr" presetSubtype="0" fill="hold" grpId="0" nodeType="withEffect">
                                  <p:stCondLst>
                                    <p:cond delay="277"/>
                                  </p:stCondLst>
                                  <p:childTnLst>
                                    <p:set>
                                      <p:cBhvr>
                                        <p:cTn id="198" dur="1" fill="hold">
                                          <p:stCondLst>
                                            <p:cond delay="0"/>
                                          </p:stCondLst>
                                        </p:cTn>
                                        <p:tgtEl>
                                          <p:spTgt spid="78"/>
                                        </p:tgtEl>
                                        <p:attrNameLst>
                                          <p:attrName>style.visibility</p:attrName>
                                        </p:attrNameLst>
                                      </p:cBhvr>
                                      <p:to>
                                        <p:strVal val="visible"/>
                                      </p:to>
                                    </p:set>
                                    <p:animEffect transition="in" filter="fade">
                                      <p:cBhvr>
                                        <p:cTn id="199" dur="500"/>
                                        <p:tgtEl>
                                          <p:spTgt spid="78"/>
                                        </p:tgtEl>
                                      </p:cBhvr>
                                    </p:animEffect>
                                  </p:childTnLst>
                                </p:cTn>
                              </p:par>
                              <p:par>
                                <p:cTn id="200" presetID="10" presetClass="entr" presetSubtype="0" fill="hold" grpId="0" nodeType="withEffect">
                                  <p:stCondLst>
                                    <p:cond delay="365"/>
                                  </p:stCondLst>
                                  <p:childTnLst>
                                    <p:set>
                                      <p:cBhvr>
                                        <p:cTn id="201" dur="1" fill="hold">
                                          <p:stCondLst>
                                            <p:cond delay="0"/>
                                          </p:stCondLst>
                                        </p:cTn>
                                        <p:tgtEl>
                                          <p:spTgt spid="79"/>
                                        </p:tgtEl>
                                        <p:attrNameLst>
                                          <p:attrName>style.visibility</p:attrName>
                                        </p:attrNameLst>
                                      </p:cBhvr>
                                      <p:to>
                                        <p:strVal val="visible"/>
                                      </p:to>
                                    </p:set>
                                    <p:animEffect transition="in" filter="fade">
                                      <p:cBhvr>
                                        <p:cTn id="202" dur="500"/>
                                        <p:tgtEl>
                                          <p:spTgt spid="79"/>
                                        </p:tgtEl>
                                      </p:cBhvr>
                                    </p:animEffect>
                                  </p:childTnLst>
                                </p:cTn>
                              </p:par>
                              <p:par>
                                <p:cTn id="203" presetID="10" presetClass="entr" presetSubtype="0" fill="hold" grpId="0" nodeType="withEffect">
                                  <p:stCondLst>
                                    <p:cond delay="350"/>
                                  </p:stCondLst>
                                  <p:childTnLst>
                                    <p:set>
                                      <p:cBhvr>
                                        <p:cTn id="204" dur="1" fill="hold">
                                          <p:stCondLst>
                                            <p:cond delay="0"/>
                                          </p:stCondLst>
                                        </p:cTn>
                                        <p:tgtEl>
                                          <p:spTgt spid="80"/>
                                        </p:tgtEl>
                                        <p:attrNameLst>
                                          <p:attrName>style.visibility</p:attrName>
                                        </p:attrNameLst>
                                      </p:cBhvr>
                                      <p:to>
                                        <p:strVal val="visible"/>
                                      </p:to>
                                    </p:set>
                                    <p:animEffect transition="in" filter="fade">
                                      <p:cBhvr>
                                        <p:cTn id="205" dur="500"/>
                                        <p:tgtEl>
                                          <p:spTgt spid="80"/>
                                        </p:tgtEl>
                                      </p:cBhvr>
                                    </p:animEffect>
                                  </p:childTnLst>
                                </p:cTn>
                              </p:par>
                              <p:par>
                                <p:cTn id="206" presetID="10" presetClass="entr" presetSubtype="0" fill="hold" grpId="0" nodeType="withEffect">
                                  <p:stCondLst>
                                    <p:cond delay="79"/>
                                  </p:stCondLst>
                                  <p:childTnLst>
                                    <p:set>
                                      <p:cBhvr>
                                        <p:cTn id="207" dur="1" fill="hold">
                                          <p:stCondLst>
                                            <p:cond delay="0"/>
                                          </p:stCondLst>
                                        </p:cTn>
                                        <p:tgtEl>
                                          <p:spTgt spid="81"/>
                                        </p:tgtEl>
                                        <p:attrNameLst>
                                          <p:attrName>style.visibility</p:attrName>
                                        </p:attrNameLst>
                                      </p:cBhvr>
                                      <p:to>
                                        <p:strVal val="visible"/>
                                      </p:to>
                                    </p:set>
                                    <p:animEffect transition="in" filter="fade">
                                      <p:cBhvr>
                                        <p:cTn id="208" dur="500"/>
                                        <p:tgtEl>
                                          <p:spTgt spid="81"/>
                                        </p:tgtEl>
                                      </p:cBhvr>
                                    </p:animEffect>
                                  </p:childTnLst>
                                </p:cTn>
                              </p:par>
                              <p:par>
                                <p:cTn id="209" presetID="10" presetClass="entr" presetSubtype="0" fill="hold" grpId="0" nodeType="withEffect">
                                  <p:stCondLst>
                                    <p:cond delay="283"/>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218"/>
                                  </p:stCondLst>
                                  <p:childTnLst>
                                    <p:set>
                                      <p:cBhvr>
                                        <p:cTn id="213" dur="1" fill="hold">
                                          <p:stCondLst>
                                            <p:cond delay="0"/>
                                          </p:stCondLst>
                                        </p:cTn>
                                        <p:tgtEl>
                                          <p:spTgt spid="83"/>
                                        </p:tgtEl>
                                        <p:attrNameLst>
                                          <p:attrName>style.visibility</p:attrName>
                                        </p:attrNameLst>
                                      </p:cBhvr>
                                      <p:to>
                                        <p:strVal val="visible"/>
                                      </p:to>
                                    </p:set>
                                    <p:animEffect transition="in" filter="fade">
                                      <p:cBhvr>
                                        <p:cTn id="214" dur="500"/>
                                        <p:tgtEl>
                                          <p:spTgt spid="83"/>
                                        </p:tgtEl>
                                      </p:cBhvr>
                                    </p:animEffect>
                                  </p:childTnLst>
                                </p:cTn>
                              </p:par>
                              <p:par>
                                <p:cTn id="215" presetID="10" presetClass="entr" presetSubtype="0" fill="hold" grpId="0" nodeType="withEffect">
                                  <p:stCondLst>
                                    <p:cond delay="126"/>
                                  </p:stCondLst>
                                  <p:childTnLst>
                                    <p:set>
                                      <p:cBhvr>
                                        <p:cTn id="216" dur="1" fill="hold">
                                          <p:stCondLst>
                                            <p:cond delay="0"/>
                                          </p:stCondLst>
                                        </p:cTn>
                                        <p:tgtEl>
                                          <p:spTgt spid="84"/>
                                        </p:tgtEl>
                                        <p:attrNameLst>
                                          <p:attrName>style.visibility</p:attrName>
                                        </p:attrNameLst>
                                      </p:cBhvr>
                                      <p:to>
                                        <p:strVal val="visible"/>
                                      </p:to>
                                    </p:set>
                                    <p:animEffect transition="in" filter="fade">
                                      <p:cBhvr>
                                        <p:cTn id="217" dur="500"/>
                                        <p:tgtEl>
                                          <p:spTgt spid="84"/>
                                        </p:tgtEl>
                                      </p:cBhvr>
                                    </p:animEffect>
                                  </p:childTnLst>
                                </p:cTn>
                              </p:par>
                              <p:par>
                                <p:cTn id="218" presetID="10" presetClass="entr" presetSubtype="0" fill="hold" grpId="0" nodeType="withEffect">
                                  <p:stCondLst>
                                    <p:cond delay="383"/>
                                  </p:stCondLst>
                                  <p:childTnLst>
                                    <p:set>
                                      <p:cBhvr>
                                        <p:cTn id="219" dur="1" fill="hold">
                                          <p:stCondLst>
                                            <p:cond delay="0"/>
                                          </p:stCondLst>
                                        </p:cTn>
                                        <p:tgtEl>
                                          <p:spTgt spid="85"/>
                                        </p:tgtEl>
                                        <p:attrNameLst>
                                          <p:attrName>style.visibility</p:attrName>
                                        </p:attrNameLst>
                                      </p:cBhvr>
                                      <p:to>
                                        <p:strVal val="visible"/>
                                      </p:to>
                                    </p:set>
                                    <p:animEffect transition="in" filter="fade">
                                      <p:cBhvr>
                                        <p:cTn id="220" dur="500"/>
                                        <p:tgtEl>
                                          <p:spTgt spid="85"/>
                                        </p:tgtEl>
                                      </p:cBhvr>
                                    </p:animEffect>
                                  </p:childTnLst>
                                </p:cTn>
                              </p:par>
                              <p:par>
                                <p:cTn id="221" presetID="10" presetClass="entr" presetSubtype="0" fill="hold" grpId="0" nodeType="withEffect">
                                  <p:stCondLst>
                                    <p:cond delay="274"/>
                                  </p:stCondLst>
                                  <p:childTnLst>
                                    <p:set>
                                      <p:cBhvr>
                                        <p:cTn id="222" dur="1" fill="hold">
                                          <p:stCondLst>
                                            <p:cond delay="0"/>
                                          </p:stCondLst>
                                        </p:cTn>
                                        <p:tgtEl>
                                          <p:spTgt spid="86"/>
                                        </p:tgtEl>
                                        <p:attrNameLst>
                                          <p:attrName>style.visibility</p:attrName>
                                        </p:attrNameLst>
                                      </p:cBhvr>
                                      <p:to>
                                        <p:strVal val="visible"/>
                                      </p:to>
                                    </p:set>
                                    <p:animEffect transition="in" filter="fade">
                                      <p:cBhvr>
                                        <p:cTn id="223" dur="500"/>
                                        <p:tgtEl>
                                          <p:spTgt spid="86"/>
                                        </p:tgtEl>
                                      </p:cBhvr>
                                    </p:animEffect>
                                  </p:childTnLst>
                                </p:cTn>
                              </p:par>
                              <p:par>
                                <p:cTn id="224" presetID="10" presetClass="entr" presetSubtype="0" fill="hold" grpId="0" nodeType="withEffect">
                                  <p:stCondLst>
                                    <p:cond delay="75"/>
                                  </p:stCondLst>
                                  <p:childTnLst>
                                    <p:set>
                                      <p:cBhvr>
                                        <p:cTn id="225" dur="1" fill="hold">
                                          <p:stCondLst>
                                            <p:cond delay="0"/>
                                          </p:stCondLst>
                                        </p:cTn>
                                        <p:tgtEl>
                                          <p:spTgt spid="87"/>
                                        </p:tgtEl>
                                        <p:attrNameLst>
                                          <p:attrName>style.visibility</p:attrName>
                                        </p:attrNameLst>
                                      </p:cBhvr>
                                      <p:to>
                                        <p:strVal val="visible"/>
                                      </p:to>
                                    </p:set>
                                    <p:animEffect transition="in" filter="fade">
                                      <p:cBhvr>
                                        <p:cTn id="226" dur="500"/>
                                        <p:tgtEl>
                                          <p:spTgt spid="87"/>
                                        </p:tgtEl>
                                      </p:cBhvr>
                                    </p:animEffect>
                                  </p:childTnLst>
                                </p:cTn>
                              </p:par>
                              <p:par>
                                <p:cTn id="227" presetID="10" presetClass="entr" presetSubtype="0" fill="hold" grpId="0" nodeType="withEffect">
                                  <p:stCondLst>
                                    <p:cond delay="334"/>
                                  </p:stCondLst>
                                  <p:childTnLst>
                                    <p:set>
                                      <p:cBhvr>
                                        <p:cTn id="228" dur="1" fill="hold">
                                          <p:stCondLst>
                                            <p:cond delay="0"/>
                                          </p:stCondLst>
                                        </p:cTn>
                                        <p:tgtEl>
                                          <p:spTgt spid="88"/>
                                        </p:tgtEl>
                                        <p:attrNameLst>
                                          <p:attrName>style.visibility</p:attrName>
                                        </p:attrNameLst>
                                      </p:cBhvr>
                                      <p:to>
                                        <p:strVal val="visible"/>
                                      </p:to>
                                    </p:set>
                                    <p:animEffect transition="in" filter="fade">
                                      <p:cBhvr>
                                        <p:cTn id="229" dur="500"/>
                                        <p:tgtEl>
                                          <p:spTgt spid="88"/>
                                        </p:tgtEl>
                                      </p:cBhvr>
                                    </p:animEffect>
                                  </p:childTnLst>
                                </p:cTn>
                              </p:par>
                              <p:par>
                                <p:cTn id="230" presetID="10" presetClass="entr" presetSubtype="0" fill="hold" grpId="0" nodeType="withEffect">
                                  <p:stCondLst>
                                    <p:cond delay="187"/>
                                  </p:stCondLst>
                                  <p:childTnLst>
                                    <p:set>
                                      <p:cBhvr>
                                        <p:cTn id="231" dur="1" fill="hold">
                                          <p:stCondLst>
                                            <p:cond delay="0"/>
                                          </p:stCondLst>
                                        </p:cTn>
                                        <p:tgtEl>
                                          <p:spTgt spid="89"/>
                                        </p:tgtEl>
                                        <p:attrNameLst>
                                          <p:attrName>style.visibility</p:attrName>
                                        </p:attrNameLst>
                                      </p:cBhvr>
                                      <p:to>
                                        <p:strVal val="visible"/>
                                      </p:to>
                                    </p:set>
                                    <p:animEffect transition="in" filter="fade">
                                      <p:cBhvr>
                                        <p:cTn id="232" dur="500"/>
                                        <p:tgtEl>
                                          <p:spTgt spid="89"/>
                                        </p:tgtEl>
                                      </p:cBhvr>
                                    </p:animEffect>
                                  </p:childTnLst>
                                </p:cTn>
                              </p:par>
                              <p:par>
                                <p:cTn id="233" presetID="10" presetClass="entr" presetSubtype="0" fill="hold" grpId="0" nodeType="withEffect">
                                  <p:stCondLst>
                                    <p:cond delay="388"/>
                                  </p:stCondLst>
                                  <p:childTnLst>
                                    <p:set>
                                      <p:cBhvr>
                                        <p:cTn id="234" dur="1" fill="hold">
                                          <p:stCondLst>
                                            <p:cond delay="0"/>
                                          </p:stCondLst>
                                        </p:cTn>
                                        <p:tgtEl>
                                          <p:spTgt spid="90"/>
                                        </p:tgtEl>
                                        <p:attrNameLst>
                                          <p:attrName>style.visibility</p:attrName>
                                        </p:attrNameLst>
                                      </p:cBhvr>
                                      <p:to>
                                        <p:strVal val="visible"/>
                                      </p:to>
                                    </p:set>
                                    <p:animEffect transition="in" filter="fade">
                                      <p:cBhvr>
                                        <p:cTn id="235" dur="500"/>
                                        <p:tgtEl>
                                          <p:spTgt spid="90"/>
                                        </p:tgtEl>
                                      </p:cBhvr>
                                    </p:animEffect>
                                  </p:childTnLst>
                                </p:cTn>
                              </p:par>
                              <p:par>
                                <p:cTn id="236" presetID="10" presetClass="entr" presetSubtype="0" fill="hold" grpId="0" nodeType="withEffect">
                                  <p:stCondLst>
                                    <p:cond delay="137"/>
                                  </p:stCondLst>
                                  <p:childTnLst>
                                    <p:set>
                                      <p:cBhvr>
                                        <p:cTn id="237" dur="1" fill="hold">
                                          <p:stCondLst>
                                            <p:cond delay="0"/>
                                          </p:stCondLst>
                                        </p:cTn>
                                        <p:tgtEl>
                                          <p:spTgt spid="91"/>
                                        </p:tgtEl>
                                        <p:attrNameLst>
                                          <p:attrName>style.visibility</p:attrName>
                                        </p:attrNameLst>
                                      </p:cBhvr>
                                      <p:to>
                                        <p:strVal val="visible"/>
                                      </p:to>
                                    </p:set>
                                    <p:animEffect transition="in" filter="fade">
                                      <p:cBhvr>
                                        <p:cTn id="238" dur="500"/>
                                        <p:tgtEl>
                                          <p:spTgt spid="91"/>
                                        </p:tgtEl>
                                      </p:cBhvr>
                                    </p:animEffect>
                                  </p:childTnLst>
                                </p:cTn>
                              </p:par>
                              <p:par>
                                <p:cTn id="239" presetID="10" presetClass="entr" presetSubtype="0" fill="hold" grpId="0" nodeType="withEffect">
                                  <p:stCondLst>
                                    <p:cond delay="259"/>
                                  </p:stCondLst>
                                  <p:childTnLst>
                                    <p:set>
                                      <p:cBhvr>
                                        <p:cTn id="240" dur="1" fill="hold">
                                          <p:stCondLst>
                                            <p:cond delay="0"/>
                                          </p:stCondLst>
                                        </p:cTn>
                                        <p:tgtEl>
                                          <p:spTgt spid="92"/>
                                        </p:tgtEl>
                                        <p:attrNameLst>
                                          <p:attrName>style.visibility</p:attrName>
                                        </p:attrNameLst>
                                      </p:cBhvr>
                                      <p:to>
                                        <p:strVal val="visible"/>
                                      </p:to>
                                    </p:set>
                                    <p:animEffect transition="in" filter="fade">
                                      <p:cBhvr>
                                        <p:cTn id="241" dur="500"/>
                                        <p:tgtEl>
                                          <p:spTgt spid="92"/>
                                        </p:tgtEl>
                                      </p:cBhvr>
                                    </p:animEffect>
                                  </p:childTnLst>
                                </p:cTn>
                              </p:par>
                            </p:childTnLst>
                          </p:cTn>
                        </p:par>
                        <p:par>
                          <p:cTn id="242" fill="hold">
                            <p:stCondLst>
                              <p:cond delay="558"/>
                            </p:stCondLst>
                            <p:childTnLst>
                              <p:par>
                                <p:cTn id="243" presetID="53" presetClass="entr" presetSubtype="16" fill="hold" grpId="0" nodeType="afterEffect">
                                  <p:stCondLst>
                                    <p:cond delay="0"/>
                                  </p:stCondLst>
                                  <p:iterate type="lt">
                                    <p:tmPct val="10000"/>
                                  </p:iterate>
                                  <p:childTnLst>
                                    <p:set>
                                      <p:cBhvr>
                                        <p:cTn id="244" dur="1" fill="hold">
                                          <p:stCondLst>
                                            <p:cond delay="0"/>
                                          </p:stCondLst>
                                        </p:cTn>
                                        <p:tgtEl>
                                          <p:spTgt spid="94"/>
                                        </p:tgtEl>
                                        <p:attrNameLst>
                                          <p:attrName>style.visibility</p:attrName>
                                        </p:attrNameLst>
                                      </p:cBhvr>
                                      <p:to>
                                        <p:strVal val="visible"/>
                                      </p:to>
                                    </p:set>
                                    <p:anim calcmode="lin" valueType="num">
                                      <p:cBhvr>
                                        <p:cTn id="245" dur="1000" fill="hold"/>
                                        <p:tgtEl>
                                          <p:spTgt spid="94"/>
                                        </p:tgtEl>
                                        <p:attrNameLst>
                                          <p:attrName>ppt_w</p:attrName>
                                        </p:attrNameLst>
                                      </p:cBhvr>
                                      <p:tavLst>
                                        <p:tav tm="0">
                                          <p:val>
                                            <p:fltVal val="0"/>
                                          </p:val>
                                        </p:tav>
                                        <p:tav tm="100000">
                                          <p:val>
                                            <p:strVal val="#ppt_w"/>
                                          </p:val>
                                        </p:tav>
                                      </p:tavLst>
                                    </p:anim>
                                    <p:anim calcmode="lin" valueType="num">
                                      <p:cBhvr>
                                        <p:cTn id="246" dur="1000" fill="hold"/>
                                        <p:tgtEl>
                                          <p:spTgt spid="94"/>
                                        </p:tgtEl>
                                        <p:attrNameLst>
                                          <p:attrName>ppt_h</p:attrName>
                                        </p:attrNameLst>
                                      </p:cBhvr>
                                      <p:tavLst>
                                        <p:tav tm="0">
                                          <p:val>
                                            <p:fltVal val="0"/>
                                          </p:val>
                                        </p:tav>
                                        <p:tav tm="100000">
                                          <p:val>
                                            <p:strVal val="#ppt_h"/>
                                          </p:val>
                                        </p:tav>
                                      </p:tavLst>
                                    </p:anim>
                                    <p:animEffect transition="in" filter="fade">
                                      <p:cBhvr>
                                        <p:cTn id="24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animBg="1"/>
      <p:bldP spid="67"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07041" y="479236"/>
            <a:ext cx="6315790"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研究背景</a:t>
            </a:r>
          </a:p>
        </p:txBody>
      </p:sp>
      <p:grpSp>
        <p:nvGrpSpPr>
          <p:cNvPr id="5" name="组合 4"/>
          <p:cNvGrpSpPr/>
          <p:nvPr/>
        </p:nvGrpSpPr>
        <p:grpSpPr>
          <a:xfrm>
            <a:off x="317500" y="3114675"/>
            <a:ext cx="10208320" cy="1864483"/>
            <a:chOff x="922361" y="2997383"/>
            <a:chExt cx="10189936" cy="1843776"/>
          </a:xfrm>
        </p:grpSpPr>
        <p:sp>
          <p:nvSpPr>
            <p:cNvPr id="21" name="矩形 20"/>
            <p:cNvSpPr/>
            <p:nvPr/>
          </p:nvSpPr>
          <p:spPr>
            <a:xfrm>
              <a:off x="1212540" y="2997383"/>
              <a:ext cx="9899757" cy="1843776"/>
            </a:xfrm>
            <a:prstGeom prst="rect">
              <a:avLst/>
            </a:prstGeom>
          </p:spPr>
          <p:txBody>
            <a:bodyPr wrap="square" lIns="91438" tIns="45719" rIns="91438" bIns="45719">
              <a:spAutoFit/>
            </a:bodyPr>
            <a:lstStyle/>
            <a:p>
              <a:pPr>
                <a:lnSpc>
                  <a:spcPct val="130000"/>
                </a:lnSpc>
              </a:pPr>
              <a:r>
                <a:rPr lang="zh-CN" altLang="en-US" dirty="0">
                  <a:latin typeface="+mn-ea"/>
                </a:rPr>
                <a:t>名词作为汉语最大的一个词类，在语言研究及应用的各个方面都占有非常重要的地位。而名词和名词的组合更是语言中的第一高频组合，不仅数量巨大而且种类繁多。Algeo 在 1991 年就提出名名复合结构是英语复合结构中最大的一类。而认知语言学更表明名名复合结构是儿童语言早期发展阶段所产生的复合结构类型，其产生的原因是为了弥补儿童词汇上的空缺（Clark，1981）。由此可见，复合名词短语不论是对语言本体的发展还是对语言认知的理解都非常关键。</a:t>
              </a:r>
            </a:p>
          </p:txBody>
        </p:sp>
        <p:sp>
          <p:nvSpPr>
            <p:cNvPr id="24" name="椭圆 23"/>
            <p:cNvSpPr/>
            <p:nvPr/>
          </p:nvSpPr>
          <p:spPr>
            <a:xfrm>
              <a:off x="922361" y="3147443"/>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5400000">
            <a:off x="7664596" y="-280424"/>
            <a:ext cx="478489" cy="560847"/>
            <a:chOff x="758562" y="2561597"/>
            <a:chExt cx="423517" cy="496415"/>
          </a:xfrm>
        </p:grpSpPr>
        <p:sp>
          <p:nvSpPr>
            <p:cNvPr id="26" name="任意多边形 2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3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10066039" y="6277713"/>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椭圆 37"/>
          <p:cNvSpPr/>
          <p:nvPr/>
        </p:nvSpPr>
        <p:spPr>
          <a:xfrm>
            <a:off x="11378204" y="554105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椭圆 38"/>
          <p:cNvSpPr/>
          <p:nvPr/>
        </p:nvSpPr>
        <p:spPr>
          <a:xfrm>
            <a:off x="10343478" y="484806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椭圆 39"/>
          <p:cNvSpPr/>
          <p:nvPr/>
        </p:nvSpPr>
        <p:spPr>
          <a:xfrm>
            <a:off x="11719043" y="375604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椭圆 40"/>
          <p:cNvSpPr/>
          <p:nvPr/>
        </p:nvSpPr>
        <p:spPr>
          <a:xfrm>
            <a:off x="11135393" y="46939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椭圆 41"/>
          <p:cNvSpPr/>
          <p:nvPr/>
        </p:nvSpPr>
        <p:spPr>
          <a:xfrm>
            <a:off x="11198204" y="6013723"/>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椭圆 42"/>
          <p:cNvSpPr/>
          <p:nvPr/>
        </p:nvSpPr>
        <p:spPr>
          <a:xfrm>
            <a:off x="9075370" y="605182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椭圆 43"/>
          <p:cNvSpPr/>
          <p:nvPr/>
        </p:nvSpPr>
        <p:spPr>
          <a:xfrm>
            <a:off x="10525821" y="5351308"/>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5" name="组合 44"/>
          <p:cNvGrpSpPr/>
          <p:nvPr/>
        </p:nvGrpSpPr>
        <p:grpSpPr>
          <a:xfrm rot="-5400000">
            <a:off x="-353796" y="6142020"/>
            <a:ext cx="478489" cy="560847"/>
            <a:chOff x="758562" y="2561597"/>
            <a:chExt cx="423517" cy="496415"/>
          </a:xfrm>
        </p:grpSpPr>
        <p:sp>
          <p:nvSpPr>
            <p:cNvPr id="46" name="任意多边形 4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4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59626" y="6626406"/>
            <a:ext cx="478489" cy="560847"/>
            <a:chOff x="758562" y="2561597"/>
            <a:chExt cx="423517" cy="496415"/>
          </a:xfrm>
        </p:grpSpPr>
        <p:sp>
          <p:nvSpPr>
            <p:cNvPr id="53" name="任意多边形 5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317712" y="1412176"/>
            <a:ext cx="9927590" cy="1211998"/>
            <a:chOff x="2063003" y="1415194"/>
            <a:chExt cx="9927590" cy="1211998"/>
          </a:xfrm>
        </p:grpSpPr>
        <p:sp>
          <p:nvSpPr>
            <p:cNvPr id="20" name="椭圆 19"/>
            <p:cNvSpPr/>
            <p:nvPr/>
          </p:nvSpPr>
          <p:spPr>
            <a:xfrm>
              <a:off x="2063003" y="1593048"/>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83678" y="1415194"/>
              <a:ext cx="9606915" cy="1211998"/>
            </a:xfrm>
            <a:prstGeom prst="rect">
              <a:avLst/>
            </a:prstGeom>
          </p:spPr>
          <p:txBody>
            <a:bodyPr wrap="square">
              <a:spAutoFit/>
            </a:bodyPr>
            <a:lstStyle/>
            <a:p>
              <a:pPr>
                <a:lnSpc>
                  <a:spcPts val="3000"/>
                </a:lnSpc>
              </a:pPr>
              <a:r>
                <a:rPr lang="zh-CN" altLang="en-US" dirty="0"/>
                <a:t>在现代语言学理论研究中，名词是人类语言中最基本的词类范畴之一。而且在现代汉语的所有词类中，名词由于具有指称功能并且表示事物的名称而成为其中最开放的一个词类，现代汉语词典中绝大多数都是名词，可以说世界上有多少事物就至少有多少个名词。</a:t>
              </a:r>
            </a:p>
          </p:txBody>
        </p:sp>
      </p:grpSp>
    </p:spTree>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par>
                                <p:cTn id="11" presetID="47" presetClass="entr" presetSubtype="0" fill="hold" grpId="0" nodeType="withEffect">
                                  <p:stCondLst>
                                    <p:cond delay="964"/>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363"/>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anim calcmode="lin" valueType="num">
                                      <p:cBhvr>
                                        <p:cTn id="19" dur="500" fill="hold"/>
                                        <p:tgtEl>
                                          <p:spTgt spid="38"/>
                                        </p:tgtEl>
                                        <p:attrNameLst>
                                          <p:attrName>ppt_x</p:attrName>
                                        </p:attrNameLst>
                                      </p:cBhvr>
                                      <p:tavLst>
                                        <p:tav tm="0">
                                          <p:val>
                                            <p:strVal val="#ppt_x"/>
                                          </p:val>
                                        </p:tav>
                                        <p:tav tm="100000">
                                          <p:val>
                                            <p:strVal val="#ppt_x"/>
                                          </p:val>
                                        </p:tav>
                                      </p:tavLst>
                                    </p:anim>
                                    <p:anim calcmode="lin" valueType="num">
                                      <p:cBhvr>
                                        <p:cTn id="20" dur="500" fill="hold"/>
                                        <p:tgtEl>
                                          <p:spTgt spid="38"/>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26"/>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anim calcmode="lin" valueType="num">
                                      <p:cBhvr>
                                        <p:cTn id="24" dur="500" fill="hold"/>
                                        <p:tgtEl>
                                          <p:spTgt spid="39"/>
                                        </p:tgtEl>
                                        <p:attrNameLst>
                                          <p:attrName>ppt_x</p:attrName>
                                        </p:attrNameLst>
                                      </p:cBhvr>
                                      <p:tavLst>
                                        <p:tav tm="0">
                                          <p:val>
                                            <p:strVal val="#ppt_x"/>
                                          </p:val>
                                        </p:tav>
                                        <p:tav tm="100000">
                                          <p:val>
                                            <p:strVal val="#ppt_x"/>
                                          </p:val>
                                        </p:tav>
                                      </p:tavLst>
                                    </p:anim>
                                    <p:anim calcmode="lin" valueType="num">
                                      <p:cBhvr>
                                        <p:cTn id="25" dur="500" fill="hold"/>
                                        <p:tgtEl>
                                          <p:spTgt spid="39"/>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109"/>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anim calcmode="lin" valueType="num">
                                      <p:cBhvr>
                                        <p:cTn id="29" dur="500" fill="hold"/>
                                        <p:tgtEl>
                                          <p:spTgt spid="40"/>
                                        </p:tgtEl>
                                        <p:attrNameLst>
                                          <p:attrName>ppt_x</p:attrName>
                                        </p:attrNameLst>
                                      </p:cBhvr>
                                      <p:tavLst>
                                        <p:tav tm="0">
                                          <p:val>
                                            <p:strVal val="#ppt_x"/>
                                          </p:val>
                                        </p:tav>
                                        <p:tav tm="100000">
                                          <p:val>
                                            <p:strVal val="#ppt_x"/>
                                          </p:val>
                                        </p:tav>
                                      </p:tavLst>
                                    </p:anim>
                                    <p:anim calcmode="lin" valueType="num">
                                      <p:cBhvr>
                                        <p:cTn id="30" dur="500" fill="hold"/>
                                        <p:tgtEl>
                                          <p:spTgt spid="40"/>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37"/>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727"/>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anim calcmode="lin" valueType="num">
                                      <p:cBhvr>
                                        <p:cTn id="39" dur="500" fill="hold"/>
                                        <p:tgtEl>
                                          <p:spTgt spid="42"/>
                                        </p:tgtEl>
                                        <p:attrNameLst>
                                          <p:attrName>ppt_x</p:attrName>
                                        </p:attrNameLst>
                                      </p:cBhvr>
                                      <p:tavLst>
                                        <p:tav tm="0">
                                          <p:val>
                                            <p:strVal val="#ppt_x"/>
                                          </p:val>
                                        </p:tav>
                                        <p:tav tm="100000">
                                          <p:val>
                                            <p:strVal val="#ppt_x"/>
                                          </p:val>
                                        </p:tav>
                                      </p:tavLst>
                                    </p:anim>
                                    <p:anim calcmode="lin" valueType="num">
                                      <p:cBhvr>
                                        <p:cTn id="40" dur="500" fill="hold"/>
                                        <p:tgtEl>
                                          <p:spTgt spid="42"/>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408"/>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anim calcmode="lin" valueType="num">
                                      <p:cBhvr>
                                        <p:cTn id="44" dur="500" fill="hold"/>
                                        <p:tgtEl>
                                          <p:spTgt spid="43"/>
                                        </p:tgtEl>
                                        <p:attrNameLst>
                                          <p:attrName>ppt_x</p:attrName>
                                        </p:attrNameLst>
                                      </p:cBhvr>
                                      <p:tavLst>
                                        <p:tav tm="0">
                                          <p:val>
                                            <p:strVal val="#ppt_x"/>
                                          </p:val>
                                        </p:tav>
                                        <p:tav tm="100000">
                                          <p:val>
                                            <p:strVal val="#ppt_x"/>
                                          </p:val>
                                        </p:tav>
                                      </p:tavLst>
                                    </p:anim>
                                    <p:anim calcmode="lin" valueType="num">
                                      <p:cBhvr>
                                        <p:cTn id="45" dur="500" fill="hold"/>
                                        <p:tgtEl>
                                          <p:spTgt spid="43"/>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674"/>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anim calcmode="lin" valueType="num">
                                      <p:cBhvr>
                                        <p:cTn id="49" dur="500" fill="hold"/>
                                        <p:tgtEl>
                                          <p:spTgt spid="44"/>
                                        </p:tgtEl>
                                        <p:attrNameLst>
                                          <p:attrName>ppt_x</p:attrName>
                                        </p:attrNameLst>
                                      </p:cBhvr>
                                      <p:tavLst>
                                        <p:tav tm="0">
                                          <p:val>
                                            <p:strVal val="#ppt_x"/>
                                          </p:val>
                                        </p:tav>
                                        <p:tav tm="100000">
                                          <p:val>
                                            <p:strVal val="#ppt_x"/>
                                          </p:val>
                                        </p:tav>
                                      </p:tavLst>
                                    </p:anim>
                                    <p:anim calcmode="lin" valueType="num">
                                      <p:cBhvr>
                                        <p:cTn id="50"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07041" y="479236"/>
            <a:ext cx="6315790"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研究背景</a:t>
            </a:r>
          </a:p>
        </p:txBody>
      </p:sp>
      <p:grpSp>
        <p:nvGrpSpPr>
          <p:cNvPr id="23" name="组合 22"/>
          <p:cNvGrpSpPr/>
          <p:nvPr/>
        </p:nvGrpSpPr>
        <p:grpSpPr>
          <a:xfrm rot="-5400000">
            <a:off x="7664596" y="-280424"/>
            <a:ext cx="478489" cy="560847"/>
            <a:chOff x="758562" y="2561597"/>
            <a:chExt cx="423517" cy="496415"/>
          </a:xfrm>
        </p:grpSpPr>
        <p:sp>
          <p:nvSpPr>
            <p:cNvPr id="26" name="任意多边形 2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3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10066039" y="6277713"/>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椭圆 37"/>
          <p:cNvSpPr/>
          <p:nvPr/>
        </p:nvSpPr>
        <p:spPr>
          <a:xfrm>
            <a:off x="11378204" y="554105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椭圆 38"/>
          <p:cNvSpPr/>
          <p:nvPr/>
        </p:nvSpPr>
        <p:spPr>
          <a:xfrm>
            <a:off x="10343478" y="484806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椭圆 39"/>
          <p:cNvSpPr/>
          <p:nvPr/>
        </p:nvSpPr>
        <p:spPr>
          <a:xfrm>
            <a:off x="11719043" y="375604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椭圆 40"/>
          <p:cNvSpPr/>
          <p:nvPr/>
        </p:nvSpPr>
        <p:spPr>
          <a:xfrm>
            <a:off x="11135393" y="46939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椭圆 41"/>
          <p:cNvSpPr/>
          <p:nvPr/>
        </p:nvSpPr>
        <p:spPr>
          <a:xfrm>
            <a:off x="11198204" y="6013723"/>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椭圆 42"/>
          <p:cNvSpPr/>
          <p:nvPr/>
        </p:nvSpPr>
        <p:spPr>
          <a:xfrm>
            <a:off x="9075370" y="605182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椭圆 43"/>
          <p:cNvSpPr/>
          <p:nvPr/>
        </p:nvSpPr>
        <p:spPr>
          <a:xfrm>
            <a:off x="10525821" y="5351308"/>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5" name="组合 44"/>
          <p:cNvGrpSpPr/>
          <p:nvPr/>
        </p:nvGrpSpPr>
        <p:grpSpPr>
          <a:xfrm rot="-5400000">
            <a:off x="-353796" y="6142020"/>
            <a:ext cx="478489" cy="560847"/>
            <a:chOff x="758562" y="2561597"/>
            <a:chExt cx="423517" cy="496415"/>
          </a:xfrm>
        </p:grpSpPr>
        <p:sp>
          <p:nvSpPr>
            <p:cNvPr id="46" name="任意多边形 4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4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59626" y="6626406"/>
            <a:ext cx="478489" cy="560847"/>
            <a:chOff x="758562" y="2561597"/>
            <a:chExt cx="423517" cy="496415"/>
          </a:xfrm>
        </p:grpSpPr>
        <p:sp>
          <p:nvSpPr>
            <p:cNvPr id="53" name="任意多边形 5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361315" y="1101725"/>
            <a:ext cx="10568940" cy="4687570"/>
            <a:chOff x="797" y="2678"/>
            <a:chExt cx="14339" cy="7382"/>
          </a:xfrm>
        </p:grpSpPr>
        <p:grpSp>
          <p:nvGrpSpPr>
            <p:cNvPr id="6" name="组合 5"/>
            <p:cNvGrpSpPr/>
            <p:nvPr/>
          </p:nvGrpSpPr>
          <p:grpSpPr>
            <a:xfrm>
              <a:off x="797" y="2678"/>
              <a:ext cx="14339" cy="7382"/>
              <a:chOff x="797" y="2678"/>
              <a:chExt cx="14339" cy="7382"/>
            </a:xfrm>
          </p:grpSpPr>
          <p:sp>
            <p:nvSpPr>
              <p:cNvPr id="8" name="文本框 7"/>
              <p:cNvSpPr txBox="1"/>
              <p:nvPr/>
            </p:nvSpPr>
            <p:spPr>
              <a:xfrm>
                <a:off x="1124" y="2678"/>
                <a:ext cx="14012" cy="7382"/>
              </a:xfrm>
              <a:prstGeom prst="rect">
                <a:avLst/>
              </a:prstGeom>
              <a:noFill/>
            </p:spPr>
            <p:txBody>
              <a:bodyPr wrap="square" rtlCol="0" anchor="t">
                <a:spAutoFit/>
              </a:bodyPr>
              <a:lstStyle/>
              <a:p>
                <a:pPr fontAlgn="auto">
                  <a:lnSpc>
                    <a:spcPts val="2560"/>
                  </a:lnSpc>
                </a:pPr>
                <a:r>
                  <a:rPr lang="zh-CN" altLang="en-US" dirty="0"/>
                  <a:t>复合名词短语通过两个词语的“复合”操作来实现了信息紧缩，力求以尽可能少的文本呈现较为复杂完整的意思。因此，名名复合短语的使用非常普遍，经常出现在报刊、科技和小说等各种语体中。</a:t>
                </a:r>
              </a:p>
              <a:p>
                <a:pPr fontAlgn="auto">
                  <a:lnSpc>
                    <a:spcPts val="2560"/>
                  </a:lnSpc>
                </a:pPr>
                <a:endParaRPr lang="zh-CN" altLang="en-US" dirty="0"/>
              </a:p>
              <a:p>
                <a:pPr fontAlgn="auto">
                  <a:lnSpc>
                    <a:spcPts val="2560"/>
                  </a:lnSpc>
                </a:pPr>
                <a:r>
                  <a:rPr lang="zh-CN" altLang="en-US" dirty="0"/>
                  <a:t>其次，复合名词短语还具有较强的递归性，相同组合方式或者不同组合方式可以通过迭代不断生成新的短语，因此拥有非常强的能产性。在日常生活中，人们由于交流的需要和对新事物认知的需要，不断地创造新的复合名词短语来指称新出现的事物，如“板凳队员”、“卡片相机”、“孔雀女”等等；而另一方面，尤其是在飞速发展的科技领域中，科技专业术语更是通常以名词和名词组合的形式出现来起到对新事物进行命名的目的，比如“智慧城市”、“量子卫星”、“中国天眼”、“数据湖”等等。由此可见，名名组合的形式也是一种对新事物命名的重要手段。</a:t>
                </a:r>
              </a:p>
              <a:p>
                <a:pPr fontAlgn="auto">
                  <a:lnSpc>
                    <a:spcPts val="2560"/>
                  </a:lnSpc>
                </a:pPr>
                <a:endParaRPr lang="zh-CN" altLang="en-US" dirty="0"/>
              </a:p>
              <a:p>
                <a:pPr fontAlgn="auto">
                  <a:lnSpc>
                    <a:spcPts val="2560"/>
                  </a:lnSpc>
                </a:pPr>
                <a:r>
                  <a:rPr lang="zh-CN" altLang="en-US" dirty="0"/>
                  <a:t>美国人 McDonald 曾对《The New York Times》（纽约时报）和《Newsweek》</a:t>
                </a:r>
              </a:p>
              <a:p>
                <a:pPr fontAlgn="auto">
                  <a:lnSpc>
                    <a:spcPts val="2560"/>
                  </a:lnSpc>
                </a:pPr>
                <a:r>
                  <a:rPr lang="zh-CN" altLang="en-US" dirty="0"/>
                  <a:t>（新闻周刊）两份报纸和杂志中的新闻进行了统计，结果发现每两个句子就会遇</a:t>
                </a:r>
              </a:p>
              <a:p>
                <a:pPr fontAlgn="auto">
                  <a:lnSpc>
                    <a:spcPts val="2560"/>
                  </a:lnSpc>
                </a:pPr>
                <a:r>
                  <a:rPr lang="zh-CN" altLang="en-US" dirty="0"/>
                  <a:t>到一个之前从未出现过的名词复合短语。而在汉语中，只有魏雪曾经通过谷歌热</a:t>
                </a:r>
              </a:p>
              <a:p>
                <a:pPr fontAlgn="auto">
                  <a:lnSpc>
                    <a:spcPts val="2560"/>
                  </a:lnSpc>
                </a:pPr>
                <a:r>
                  <a:rPr lang="zh-CN" altLang="en-US" dirty="0"/>
                  <a:t>搜和百度热搜词条做过此类统计，结果表明复合名词短语占比非常高。</a:t>
                </a:r>
              </a:p>
            </p:txBody>
          </p:sp>
          <p:sp>
            <p:nvSpPr>
              <p:cNvPr id="9" name="椭圆 8"/>
              <p:cNvSpPr/>
              <p:nvPr/>
            </p:nvSpPr>
            <p:spPr>
              <a:xfrm>
                <a:off x="797" y="2925"/>
                <a:ext cx="327" cy="3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97" y="4448"/>
                <a:ext cx="327" cy="3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p:cNvSpPr/>
            <p:nvPr/>
          </p:nvSpPr>
          <p:spPr>
            <a:xfrm>
              <a:off x="797" y="8005"/>
              <a:ext cx="327" cy="3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964"/>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363"/>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6"/>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09"/>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37"/>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727"/>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8"/>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anim calcmode="lin" valueType="num">
                                      <p:cBhvr>
                                        <p:cTn id="38" dur="500" fill="hold"/>
                                        <p:tgtEl>
                                          <p:spTgt spid="43"/>
                                        </p:tgtEl>
                                        <p:attrNameLst>
                                          <p:attrName>ppt_x</p:attrName>
                                        </p:attrNameLst>
                                      </p:cBhvr>
                                      <p:tavLst>
                                        <p:tav tm="0">
                                          <p:val>
                                            <p:strVal val="#ppt_x"/>
                                          </p:val>
                                        </p:tav>
                                        <p:tav tm="100000">
                                          <p:val>
                                            <p:strVal val="#ppt_x"/>
                                          </p:val>
                                        </p:tav>
                                      </p:tavLst>
                                    </p:anim>
                                    <p:anim calcmode="lin" valueType="num">
                                      <p:cBhvr>
                                        <p:cTn id="39" dur="500" fill="hold"/>
                                        <p:tgtEl>
                                          <p:spTgt spid="4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674"/>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anim calcmode="lin" valueType="num">
                                      <p:cBhvr>
                                        <p:cTn id="43" dur="500" fill="hold"/>
                                        <p:tgtEl>
                                          <p:spTgt spid="44"/>
                                        </p:tgtEl>
                                        <p:attrNameLst>
                                          <p:attrName>ppt_x</p:attrName>
                                        </p:attrNameLst>
                                      </p:cBhvr>
                                      <p:tavLst>
                                        <p:tav tm="0">
                                          <p:val>
                                            <p:strVal val="#ppt_x"/>
                                          </p:val>
                                        </p:tav>
                                        <p:tav tm="100000">
                                          <p:val>
                                            <p:strVal val="#ppt_x"/>
                                          </p:val>
                                        </p:tav>
                                      </p:tavLst>
                                    </p:anim>
                                    <p:anim calcmode="lin" valueType="num">
                                      <p:cBhvr>
                                        <p:cTn id="44"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07041" y="479236"/>
            <a:ext cx="6315790" cy="52197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研究背景</a:t>
            </a:r>
          </a:p>
        </p:txBody>
      </p:sp>
      <p:grpSp>
        <p:nvGrpSpPr>
          <p:cNvPr id="23" name="组合 22"/>
          <p:cNvGrpSpPr/>
          <p:nvPr/>
        </p:nvGrpSpPr>
        <p:grpSpPr>
          <a:xfrm rot="-5400000">
            <a:off x="7664596" y="-280424"/>
            <a:ext cx="478489" cy="560847"/>
            <a:chOff x="758562" y="2561597"/>
            <a:chExt cx="423517" cy="496415"/>
          </a:xfrm>
        </p:grpSpPr>
        <p:sp>
          <p:nvSpPr>
            <p:cNvPr id="26" name="任意多边形 2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3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10066039" y="6277713"/>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椭圆 37"/>
          <p:cNvSpPr/>
          <p:nvPr/>
        </p:nvSpPr>
        <p:spPr>
          <a:xfrm>
            <a:off x="11378204" y="554105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椭圆 38"/>
          <p:cNvSpPr/>
          <p:nvPr/>
        </p:nvSpPr>
        <p:spPr>
          <a:xfrm>
            <a:off x="10343478" y="484806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椭圆 39"/>
          <p:cNvSpPr/>
          <p:nvPr/>
        </p:nvSpPr>
        <p:spPr>
          <a:xfrm>
            <a:off x="11719043" y="375604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椭圆 40"/>
          <p:cNvSpPr/>
          <p:nvPr/>
        </p:nvSpPr>
        <p:spPr>
          <a:xfrm>
            <a:off x="11135393" y="46939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椭圆 41"/>
          <p:cNvSpPr/>
          <p:nvPr/>
        </p:nvSpPr>
        <p:spPr>
          <a:xfrm>
            <a:off x="11198204" y="6013723"/>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椭圆 42"/>
          <p:cNvSpPr/>
          <p:nvPr/>
        </p:nvSpPr>
        <p:spPr>
          <a:xfrm>
            <a:off x="9075370" y="605182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椭圆 43"/>
          <p:cNvSpPr/>
          <p:nvPr/>
        </p:nvSpPr>
        <p:spPr>
          <a:xfrm>
            <a:off x="10525821" y="5351308"/>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5" name="组合 44"/>
          <p:cNvGrpSpPr/>
          <p:nvPr/>
        </p:nvGrpSpPr>
        <p:grpSpPr>
          <a:xfrm rot="-5400000">
            <a:off x="-353796" y="6142020"/>
            <a:ext cx="478489" cy="560847"/>
            <a:chOff x="758562" y="2561597"/>
            <a:chExt cx="423517" cy="496415"/>
          </a:xfrm>
        </p:grpSpPr>
        <p:sp>
          <p:nvSpPr>
            <p:cNvPr id="46" name="任意多边形 4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4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59626" y="6626406"/>
            <a:ext cx="478489" cy="560847"/>
            <a:chOff x="758562" y="2561597"/>
            <a:chExt cx="423517" cy="496415"/>
          </a:xfrm>
        </p:grpSpPr>
        <p:sp>
          <p:nvSpPr>
            <p:cNvPr id="53" name="任意多边形 5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06730" y="1237615"/>
            <a:ext cx="10086975" cy="4030980"/>
            <a:chOff x="798" y="1949"/>
            <a:chExt cx="14907" cy="6348"/>
          </a:xfrm>
        </p:grpSpPr>
        <p:grpSp>
          <p:nvGrpSpPr>
            <p:cNvPr id="3" name="组合 2"/>
            <p:cNvGrpSpPr/>
            <p:nvPr/>
          </p:nvGrpSpPr>
          <p:grpSpPr>
            <a:xfrm>
              <a:off x="798" y="1949"/>
              <a:ext cx="14907" cy="6348"/>
              <a:chOff x="798" y="1949"/>
              <a:chExt cx="13632" cy="6348"/>
            </a:xfrm>
          </p:grpSpPr>
          <p:sp>
            <p:nvSpPr>
              <p:cNvPr id="5" name="文本框 4"/>
              <p:cNvSpPr txBox="1"/>
              <p:nvPr/>
            </p:nvSpPr>
            <p:spPr>
              <a:xfrm>
                <a:off x="1256" y="1949"/>
                <a:ext cx="13174" cy="6348"/>
              </a:xfrm>
              <a:prstGeom prst="rect">
                <a:avLst/>
              </a:prstGeom>
              <a:noFill/>
            </p:spPr>
            <p:txBody>
              <a:bodyPr wrap="square" rtlCol="0" anchor="t">
                <a:spAutoFit/>
              </a:bodyPr>
              <a:lstStyle/>
              <a:p>
                <a:pPr fontAlgn="auto">
                  <a:lnSpc>
                    <a:spcPts val="2560"/>
                  </a:lnSpc>
                </a:pPr>
                <a:r>
                  <a:rPr lang="zh-CN" altLang="en-US" dirty="0"/>
                  <a:t>虽然从表面上来看复合名词短语中名词和名词的组合通常遵循着相对较为单一的组合规则，即仅仅在句法位置上处于相邻位置，其在句法分析以及语义理解上却表现出了较高的歧义性。如“学生家长”这个短语既可以解释为“学生和家长”，也可以理解为“学生的家长”，这是由于两个名词之间的语法结构的不同而产生的语义上的歧义；而“塑料仓库”既可以理解为“存放塑料的仓库”，也可以理解为“用塑料制造的仓库”，尽管解释为前者的可能性远高于后者，但仍然存在可能的第二种解释。这是由于名名组合内部的不同语义关系造成的歧义。</a:t>
                </a:r>
              </a:p>
              <a:p>
                <a:pPr fontAlgn="auto">
                  <a:lnSpc>
                    <a:spcPts val="2560"/>
                  </a:lnSpc>
                </a:pPr>
                <a:endParaRPr lang="zh-CN" altLang="en-US" dirty="0"/>
              </a:p>
              <a:p>
                <a:pPr fontAlgn="auto">
                  <a:lnSpc>
                    <a:spcPts val="2560"/>
                  </a:lnSpc>
                </a:pPr>
                <a:r>
                  <a:rPr lang="zh-CN" altLang="en-US" dirty="0"/>
                  <a:t>总的来说，名词作为重要的语言单位，包含了大量的思维和认知上的信息。而复合名词短语作为一种普遍存在的语言结构，更隐含着丰富的语法和语义知识。王萌等（2010）就曾在论文中指出，对定中式“名词+名词”组合的释义研究对信息检索、机器翻译等许多自然语言理解相关的任务都有所帮助。而语义往往和句法是相互制约的，因此，对复合名词短语的研究和隐含知识的挖掘显得非常必要。</a:t>
                </a:r>
              </a:p>
            </p:txBody>
          </p:sp>
          <p:sp>
            <p:nvSpPr>
              <p:cNvPr id="20" name="椭圆 19"/>
              <p:cNvSpPr/>
              <p:nvPr/>
            </p:nvSpPr>
            <p:spPr>
              <a:xfrm>
                <a:off x="798" y="2235"/>
                <a:ext cx="317" cy="36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818" y="5782"/>
              <a:ext cx="347" cy="36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964"/>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363"/>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6"/>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09"/>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37"/>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727"/>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8"/>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anim calcmode="lin" valueType="num">
                                      <p:cBhvr>
                                        <p:cTn id="38" dur="500" fill="hold"/>
                                        <p:tgtEl>
                                          <p:spTgt spid="43"/>
                                        </p:tgtEl>
                                        <p:attrNameLst>
                                          <p:attrName>ppt_x</p:attrName>
                                        </p:attrNameLst>
                                      </p:cBhvr>
                                      <p:tavLst>
                                        <p:tav tm="0">
                                          <p:val>
                                            <p:strVal val="#ppt_x"/>
                                          </p:val>
                                        </p:tav>
                                        <p:tav tm="100000">
                                          <p:val>
                                            <p:strVal val="#ppt_x"/>
                                          </p:val>
                                        </p:tav>
                                      </p:tavLst>
                                    </p:anim>
                                    <p:anim calcmode="lin" valueType="num">
                                      <p:cBhvr>
                                        <p:cTn id="39" dur="500" fill="hold"/>
                                        <p:tgtEl>
                                          <p:spTgt spid="4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674"/>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anim calcmode="lin" valueType="num">
                                      <p:cBhvr>
                                        <p:cTn id="43" dur="500" fill="hold"/>
                                        <p:tgtEl>
                                          <p:spTgt spid="44"/>
                                        </p:tgtEl>
                                        <p:attrNameLst>
                                          <p:attrName>ppt_x</p:attrName>
                                        </p:attrNameLst>
                                      </p:cBhvr>
                                      <p:tavLst>
                                        <p:tav tm="0">
                                          <p:val>
                                            <p:strVal val="#ppt_x"/>
                                          </p:val>
                                        </p:tav>
                                        <p:tav tm="100000">
                                          <p:val>
                                            <p:strVal val="#ppt_x"/>
                                          </p:val>
                                        </p:tav>
                                      </p:tavLst>
                                    </p:anim>
                                    <p:anim calcmode="lin" valueType="num">
                                      <p:cBhvr>
                                        <p:cTn id="44"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137621" y="93046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02337" y="3001494"/>
            <a:ext cx="3252416" cy="829945"/>
          </a:xfrm>
          <a:prstGeom prst="rect">
            <a:avLst/>
          </a:prstGeom>
          <a:solidFill>
            <a:schemeClr val="bg1">
              <a:alpha val="80000"/>
            </a:schemeClr>
          </a:solidFill>
        </p:spPr>
        <p:txBody>
          <a:bodyPr wrap="square" rtlCol="0">
            <a:spAutoFit/>
          </a:bodyPr>
          <a:lstStyle/>
          <a:p>
            <a:pPr algn="ctr"/>
            <a:r>
              <a:rPr lang="zh-CN" altLang="en-US" sz="4800" spc="100" dirty="0">
                <a:latin typeface="明兰" panose="02010600030101010101" pitchFamily="2" charset="-122"/>
                <a:ea typeface="明兰" panose="02010600030101010101" pitchFamily="2" charset="-122"/>
              </a:rPr>
              <a:t>定义</a:t>
            </a:r>
          </a:p>
        </p:txBody>
      </p:sp>
      <p:cxnSp>
        <p:nvCxnSpPr>
          <p:cNvPr id="14" name="直接连接符 13"/>
          <p:cNvCxnSpPr/>
          <p:nvPr/>
        </p:nvCxnSpPr>
        <p:spPr>
          <a:xfrm flipV="1">
            <a:off x="6401609" y="3427881"/>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8566437" y="2660170"/>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171533" y="2929816"/>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76000" y="2301298"/>
            <a:ext cx="3522115" cy="1107996"/>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2</a:t>
            </a:r>
            <a:endParaRPr lang="zh-CN" altLang="en-US" sz="6600" spc="100" dirty="0">
              <a:latin typeface="明兰" panose="02010600030101010101" pitchFamily="2" charset="-122"/>
              <a:ea typeface="明兰" panose="02010600030101010101" pitchFamily="2" charset="-122"/>
            </a:endParaRPr>
          </a:p>
        </p:txBody>
      </p:sp>
      <p:grpSp>
        <p:nvGrpSpPr>
          <p:cNvPr id="35" name="组合 34"/>
          <p:cNvGrpSpPr/>
          <p:nvPr/>
        </p:nvGrpSpPr>
        <p:grpSpPr>
          <a:xfrm rot="-5400000">
            <a:off x="-75123" y="-182547"/>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9429417" y="6441374"/>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714644" y="6429794"/>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1" fmla="*/ 71987 w 161925"/>
                <a:gd name="connsiteY0-2" fmla="*/ 0 h 126282"/>
                <a:gd name="connsiteX1-3" fmla="*/ 0 w 161925"/>
                <a:gd name="connsiteY1-4" fmla="*/ 124377 h 126282"/>
                <a:gd name="connsiteX2-5" fmla="*/ 112395 w 161925"/>
                <a:gd name="connsiteY2-6" fmla="*/ 126282 h 126282"/>
                <a:gd name="connsiteX3-7" fmla="*/ 161925 w 161925"/>
                <a:gd name="connsiteY3-8" fmla="*/ 50082 h 126282"/>
                <a:gd name="connsiteX4-9" fmla="*/ 71987 w 161925"/>
                <a:gd name="connsiteY4-10" fmla="*/ 0 h 126282"/>
                <a:gd name="connsiteX0-11" fmla="*/ 71987 w 172492"/>
                <a:gd name="connsiteY0-12" fmla="*/ 0 h 126282"/>
                <a:gd name="connsiteX1-13" fmla="*/ 0 w 172492"/>
                <a:gd name="connsiteY1-14" fmla="*/ 124377 h 126282"/>
                <a:gd name="connsiteX2-15" fmla="*/ 112395 w 172492"/>
                <a:gd name="connsiteY2-16" fmla="*/ 126282 h 126282"/>
                <a:gd name="connsiteX3-17" fmla="*/ 172492 w 172492"/>
                <a:gd name="connsiteY3-18" fmla="*/ 42002 h 126282"/>
                <a:gd name="connsiteX4-19" fmla="*/ 71987 w 172492"/>
                <a:gd name="connsiteY4-20" fmla="*/ 0 h 1262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1" fmla="*/ 0 w 754380"/>
                <a:gd name="connsiteY0-2" fmla="*/ 266700 h 952500"/>
                <a:gd name="connsiteX1-3" fmla="*/ 274320 w 754380"/>
                <a:gd name="connsiteY1-4" fmla="*/ 952500 h 952500"/>
                <a:gd name="connsiteX2-5" fmla="*/ 754380 w 754380"/>
                <a:gd name="connsiteY2-6" fmla="*/ 0 h 952500"/>
                <a:gd name="connsiteX3-7" fmla="*/ 0 w 754380"/>
                <a:gd name="connsiteY3-8" fmla="*/ 266700 h 952500"/>
                <a:gd name="connsiteX0-9" fmla="*/ 0 w 948690"/>
                <a:gd name="connsiteY0-10" fmla="*/ 468630 h 1154430"/>
                <a:gd name="connsiteX1-11" fmla="*/ 274320 w 948690"/>
                <a:gd name="connsiteY1-12" fmla="*/ 1154430 h 1154430"/>
                <a:gd name="connsiteX2-13" fmla="*/ 948690 w 948690"/>
                <a:gd name="connsiteY2-14" fmla="*/ 0 h 1154430"/>
                <a:gd name="connsiteX3-15" fmla="*/ 0 w 948690"/>
                <a:gd name="connsiteY3-16" fmla="*/ 468630 h 1154430"/>
              </a:gdLst>
              <a:ahLst/>
              <a:cxnLst>
                <a:cxn ang="0">
                  <a:pos x="connsiteX0-1" y="connsiteY0-2"/>
                </a:cxn>
                <a:cxn ang="0">
                  <a:pos x="connsiteX1-3" y="connsiteY1-4"/>
                </a:cxn>
                <a:cxn ang="0">
                  <a:pos x="connsiteX2-5" y="connsiteY2-6"/>
                </a:cxn>
                <a:cxn ang="0">
                  <a:pos x="connsiteX3-7" y="connsiteY3-8"/>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1" fmla="*/ 0 w 262890"/>
                <a:gd name="connsiteY0-2" fmla="*/ 0 h 1032510"/>
                <a:gd name="connsiteX1-3" fmla="*/ 87630 w 262890"/>
                <a:gd name="connsiteY1-4" fmla="*/ 1032510 h 1032510"/>
                <a:gd name="connsiteX2-5" fmla="*/ 262890 w 262890"/>
                <a:gd name="connsiteY2-6" fmla="*/ 685800 h 1032510"/>
                <a:gd name="connsiteX3-7" fmla="*/ 0 w 262890"/>
                <a:gd name="connsiteY3-8" fmla="*/ 0 h 1032510"/>
                <a:gd name="connsiteX0-9" fmla="*/ 0 w 274320"/>
                <a:gd name="connsiteY0-10" fmla="*/ 0 h 1032510"/>
                <a:gd name="connsiteX1-11" fmla="*/ 87630 w 274320"/>
                <a:gd name="connsiteY1-12" fmla="*/ 1032510 h 1032510"/>
                <a:gd name="connsiteX2-13" fmla="*/ 274320 w 274320"/>
                <a:gd name="connsiteY2-14" fmla="*/ 704850 h 1032510"/>
                <a:gd name="connsiteX3-15" fmla="*/ 0 w 274320"/>
                <a:gd name="connsiteY3-16" fmla="*/ 0 h 1032510"/>
                <a:gd name="connsiteX0-17" fmla="*/ 0 w 278130"/>
                <a:gd name="connsiteY0-18" fmla="*/ 0 h 1032510"/>
                <a:gd name="connsiteX1-19" fmla="*/ 87630 w 278130"/>
                <a:gd name="connsiteY1-20" fmla="*/ 1032510 h 1032510"/>
                <a:gd name="connsiteX2-21" fmla="*/ 278130 w 278130"/>
                <a:gd name="connsiteY2-22" fmla="*/ 691515 h 1032510"/>
                <a:gd name="connsiteX3-23" fmla="*/ 0 w 278130"/>
                <a:gd name="connsiteY3-24" fmla="*/ 0 h 1032510"/>
              </a:gdLst>
              <a:ahLst/>
              <a:cxnLst>
                <a:cxn ang="0">
                  <a:pos x="connsiteX0-1" y="connsiteY0-2"/>
                </a:cxn>
                <a:cxn ang="0">
                  <a:pos x="connsiteX1-3" y="connsiteY1-4"/>
                </a:cxn>
                <a:cxn ang="0">
                  <a:pos x="connsiteX2-5" y="connsiteY2-6"/>
                </a:cxn>
                <a:cxn ang="0">
                  <a:pos x="connsiteX3-7" y="connsiteY3-8"/>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1" fmla="*/ 0 w 1798320"/>
                <a:gd name="connsiteY0-2" fmla="*/ 342900 h 797560"/>
                <a:gd name="connsiteX1-3" fmla="*/ 833120 w 1798320"/>
                <a:gd name="connsiteY1-4" fmla="*/ 797560 h 797560"/>
                <a:gd name="connsiteX2-5" fmla="*/ 1798320 w 1798320"/>
                <a:gd name="connsiteY2-6" fmla="*/ 317500 h 797560"/>
                <a:gd name="connsiteX3-7" fmla="*/ 1237615 w 1798320"/>
                <a:gd name="connsiteY3-8" fmla="*/ 18415 h 797560"/>
                <a:gd name="connsiteX4-9" fmla="*/ 203200 w 1798320"/>
                <a:gd name="connsiteY4-10" fmla="*/ 0 h 797560"/>
                <a:gd name="connsiteX5-11" fmla="*/ 0 w 1798320"/>
                <a:gd name="connsiteY5-12" fmla="*/ 342900 h 797560"/>
                <a:gd name="connsiteX0-13" fmla="*/ 0 w 1802130"/>
                <a:gd name="connsiteY0-14" fmla="*/ 342900 h 797560"/>
                <a:gd name="connsiteX1-15" fmla="*/ 833120 w 1802130"/>
                <a:gd name="connsiteY1-16" fmla="*/ 797560 h 797560"/>
                <a:gd name="connsiteX2-17" fmla="*/ 1802130 w 1802130"/>
                <a:gd name="connsiteY2-18" fmla="*/ 311785 h 797560"/>
                <a:gd name="connsiteX3-19" fmla="*/ 1237615 w 1802130"/>
                <a:gd name="connsiteY3-20" fmla="*/ 18415 h 797560"/>
                <a:gd name="connsiteX4-21" fmla="*/ 203200 w 1802130"/>
                <a:gd name="connsiteY4-22" fmla="*/ 0 h 797560"/>
                <a:gd name="connsiteX5-23" fmla="*/ 0 w 1802130"/>
                <a:gd name="connsiteY5-24" fmla="*/ 342900 h 797560"/>
                <a:gd name="connsiteX0-25" fmla="*/ 0 w 1807845"/>
                <a:gd name="connsiteY0-26" fmla="*/ 342900 h 797560"/>
                <a:gd name="connsiteX1-27" fmla="*/ 833120 w 1807845"/>
                <a:gd name="connsiteY1-28" fmla="*/ 797560 h 797560"/>
                <a:gd name="connsiteX2-29" fmla="*/ 1807845 w 1807845"/>
                <a:gd name="connsiteY2-30" fmla="*/ 307975 h 797560"/>
                <a:gd name="connsiteX3-31" fmla="*/ 1237615 w 1807845"/>
                <a:gd name="connsiteY3-32" fmla="*/ 18415 h 797560"/>
                <a:gd name="connsiteX4-33" fmla="*/ 203200 w 1807845"/>
                <a:gd name="connsiteY4-34" fmla="*/ 0 h 797560"/>
                <a:gd name="connsiteX5-35" fmla="*/ 0 w 1807845"/>
                <a:gd name="connsiteY5-36" fmla="*/ 342900 h 7975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92" name="文本框 91"/>
          <p:cNvSpPr txBox="1"/>
          <p:nvPr/>
        </p:nvSpPr>
        <p:spPr>
          <a:xfrm>
            <a:off x="507041" y="479236"/>
            <a:ext cx="5346543" cy="521970"/>
          </a:xfrm>
          <a:prstGeom prst="rect">
            <a:avLst/>
          </a:prstGeom>
          <a:noFill/>
        </p:spPr>
        <p:txBody>
          <a:bodyPr wrap="square" rtlCol="0">
            <a:spAutoFit/>
          </a:bodyPr>
          <a:lstStyle/>
          <a:p>
            <a:r>
              <a:rPr lang="zh-CN" altLang="en-US" sz="2800" spc="100" dirty="0">
                <a:solidFill>
                  <a:prstClr val="black"/>
                </a:solidFill>
                <a:latin typeface="明兰" panose="02010600030101010101" pitchFamily="2" charset="-122"/>
                <a:ea typeface="明兰" panose="02010600030101010101" pitchFamily="2" charset="-122"/>
              </a:rPr>
              <a:t>名词短语 </a:t>
            </a:r>
          </a:p>
        </p:txBody>
      </p:sp>
      <p:sp>
        <p:nvSpPr>
          <p:cNvPr id="6" name="矩形 5"/>
          <p:cNvSpPr/>
          <p:nvPr/>
        </p:nvSpPr>
        <p:spPr>
          <a:xfrm>
            <a:off x="770338" y="1083007"/>
            <a:ext cx="10732135" cy="5203476"/>
          </a:xfrm>
          <a:prstGeom prst="rect">
            <a:avLst/>
          </a:prstGeom>
        </p:spPr>
        <p:txBody>
          <a:bodyPr wrap="square">
            <a:spAutoFit/>
          </a:bodyPr>
          <a:lstStyle/>
          <a:p>
            <a:pPr algn="l" fontAlgn="auto">
              <a:lnSpc>
                <a:spcPts val="2460"/>
              </a:lnSpc>
              <a:buClrTx/>
              <a:buSzTx/>
              <a:buFontTx/>
            </a:pPr>
            <a:r>
              <a:rPr lang="zh-CN" altLang="en-US" sz="2000" b="1" dirty="0"/>
              <a:t>      </a:t>
            </a:r>
            <a:r>
              <a:rPr lang="zh-CN" altLang="en-US" sz="1800" dirty="0"/>
              <a:t>名词短语来源于对短语结构的功能分类（黄伯荣、廖旭东，1991；胡裕树，1962；刘丹青，2006；齐沪扬，2005 等）。其中，以齐沪扬对名词短语的分类最为细致，齐沪扬（2005）根据短语的结构特点将名词短语分为了八类：</a:t>
            </a:r>
            <a:endParaRPr lang="en-US" altLang="zh-CN" sz="1800" dirty="0"/>
          </a:p>
          <a:p>
            <a:pPr algn="l" fontAlgn="auto">
              <a:lnSpc>
                <a:spcPts val="2460"/>
              </a:lnSpc>
              <a:buClrTx/>
              <a:buSzTx/>
              <a:buFontTx/>
            </a:pPr>
            <a:endParaRPr lang="zh-CN" altLang="en-US" sz="1800" dirty="0"/>
          </a:p>
          <a:p>
            <a:pPr algn="l" fontAlgn="auto">
              <a:lnSpc>
                <a:spcPts val="2460"/>
              </a:lnSpc>
              <a:buClrTx/>
              <a:buSzTx/>
              <a:buFontTx/>
            </a:pPr>
            <a:r>
              <a:rPr lang="zh-CN" altLang="en-US" sz="1800" dirty="0"/>
              <a:t>（1）以名词为中心的偏正短语，如“高大的建筑物”、“木头房子”。</a:t>
            </a:r>
          </a:p>
          <a:p>
            <a:pPr algn="l" fontAlgn="auto">
              <a:lnSpc>
                <a:spcPts val="2460"/>
              </a:lnSpc>
              <a:buClrTx/>
              <a:buSzTx/>
              <a:buFontTx/>
            </a:pPr>
            <a:r>
              <a:rPr lang="zh-CN" altLang="en-US" sz="1800" dirty="0"/>
              <a:t>（2）带有定语的以动词或形容词为中心的偏正短语，如“你的到来”、“内心的痛苦”。</a:t>
            </a:r>
          </a:p>
          <a:p>
            <a:pPr algn="l" fontAlgn="auto">
              <a:lnSpc>
                <a:spcPts val="2460"/>
              </a:lnSpc>
              <a:buClrTx/>
              <a:buSzTx/>
              <a:buFontTx/>
            </a:pPr>
            <a:r>
              <a:rPr lang="zh-CN" altLang="en-US" sz="1800" dirty="0"/>
              <a:t>（3）由各类名词、代词、数词或量词组成的联合短语，如“我和同学们”。</a:t>
            </a:r>
          </a:p>
          <a:p>
            <a:pPr algn="l" fontAlgn="auto">
              <a:lnSpc>
                <a:spcPts val="2460"/>
              </a:lnSpc>
              <a:buClrTx/>
              <a:buSzTx/>
              <a:buFontTx/>
            </a:pPr>
            <a:r>
              <a:rPr lang="zh-CN" altLang="en-US" sz="1800" dirty="0"/>
              <a:t>（4）同位短语，如“首都北京”。</a:t>
            </a:r>
          </a:p>
          <a:p>
            <a:pPr algn="l" fontAlgn="auto">
              <a:lnSpc>
                <a:spcPts val="2460"/>
              </a:lnSpc>
              <a:buClrTx/>
              <a:buSzTx/>
              <a:buFontTx/>
            </a:pPr>
            <a:r>
              <a:rPr lang="zh-CN" altLang="en-US" sz="1800" dirty="0"/>
              <a:t>（5）“的”字短语和由名量词组成的联合短语，如“过路的”、“卖菜的”。</a:t>
            </a:r>
          </a:p>
          <a:p>
            <a:pPr algn="l" fontAlgn="auto">
              <a:lnSpc>
                <a:spcPts val="2460"/>
              </a:lnSpc>
              <a:buClrTx/>
              <a:buSzTx/>
              <a:buFontTx/>
            </a:pPr>
            <a:r>
              <a:rPr lang="zh-CN" altLang="en-US" sz="1800" dirty="0"/>
              <a:t>（6）由名词组成的主谓短语，如“今天星期五”。</a:t>
            </a:r>
          </a:p>
          <a:p>
            <a:pPr algn="l" fontAlgn="auto">
              <a:lnSpc>
                <a:spcPts val="2460"/>
              </a:lnSpc>
              <a:buClrTx/>
              <a:buSzTx/>
              <a:buFontTx/>
            </a:pPr>
            <a:r>
              <a:rPr lang="zh-CN" altLang="en-US" sz="1800" dirty="0"/>
              <a:t>（7）“所”字短语，如“所想”、“所需”。</a:t>
            </a:r>
          </a:p>
          <a:p>
            <a:pPr algn="l" fontAlgn="auto">
              <a:lnSpc>
                <a:spcPts val="2460"/>
              </a:lnSpc>
              <a:buClrTx/>
              <a:buSzTx/>
              <a:buFontTx/>
            </a:pPr>
            <a:r>
              <a:rPr lang="zh-CN" altLang="en-US" sz="1800" dirty="0"/>
              <a:t>（8）名词性的固定短语，如“崇山峻岭”、“山珍海味”。</a:t>
            </a:r>
            <a:endParaRPr lang="en-US" altLang="zh-CN" sz="1800" dirty="0"/>
          </a:p>
          <a:p>
            <a:pPr algn="l" fontAlgn="auto">
              <a:lnSpc>
                <a:spcPts val="2460"/>
              </a:lnSpc>
              <a:buClrTx/>
              <a:buSzTx/>
              <a:buFontTx/>
            </a:pPr>
            <a:endParaRPr lang="zh-CN" altLang="en-US" sz="1800" dirty="0"/>
          </a:p>
          <a:p>
            <a:pPr algn="l" fontAlgn="auto">
              <a:lnSpc>
                <a:spcPts val="2460"/>
              </a:lnSpc>
              <a:buClrTx/>
              <a:buSzTx/>
              <a:buFontTx/>
            </a:pPr>
            <a:r>
              <a:rPr lang="zh-CN" altLang="en-US" sz="1800" dirty="0"/>
              <a:t>       齐沪扬对名词性短语的分类表明在现代汉语语法研究中，名词短语指的是名词性结构，其中既包括以名词为核心、句法表现相当于名词的短语，也包括不以名词为核心、句法表现相当于名词的结构，例如“的”字短语，甚至还包括由名词性代词构成的短语</a:t>
            </a:r>
          </a:p>
        </p:txBody>
      </p:sp>
    </p:spTree>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41" y="354590"/>
            <a:ext cx="20113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10000"/>
                    </a14:imgEffect>
                    <a14:imgEffect>
                      <a14:saturation sat="0"/>
                    </a14:imgEffect>
                  </a14:imgLayer>
                </a14:imgProps>
              </a:ext>
            </a:extLst>
          </a:blip>
          <a:srcRect/>
          <a:stretch>
            <a:fillRect/>
          </a:stretch>
        </p:blipFill>
        <p:spPr>
          <a:xfrm>
            <a:off x="-34958" y="5163602"/>
            <a:ext cx="12226958" cy="1694397"/>
          </a:xfrm>
          <a:prstGeom prst="rect">
            <a:avLst/>
          </a:prstGeom>
        </p:spPr>
      </p:pic>
      <p:sp>
        <p:nvSpPr>
          <p:cNvPr id="92" name="文本框 91"/>
          <p:cNvSpPr txBox="1"/>
          <p:nvPr/>
        </p:nvSpPr>
        <p:spPr>
          <a:xfrm>
            <a:off x="507041" y="479236"/>
            <a:ext cx="5346543" cy="521970"/>
          </a:xfrm>
          <a:prstGeom prst="rect">
            <a:avLst/>
          </a:prstGeom>
          <a:noFill/>
        </p:spPr>
        <p:txBody>
          <a:bodyPr wrap="square" rtlCol="0">
            <a:spAutoFit/>
          </a:bodyPr>
          <a:lstStyle/>
          <a:p>
            <a:r>
              <a:rPr lang="zh-CN" altLang="en-US" sz="2800" spc="100" dirty="0">
                <a:solidFill>
                  <a:prstClr val="black"/>
                </a:solidFill>
                <a:latin typeface="明兰" panose="02010600030101010101" pitchFamily="2" charset="-122"/>
                <a:ea typeface="明兰" panose="02010600030101010101" pitchFamily="2" charset="-122"/>
              </a:rPr>
              <a:t>复合名词短语 </a:t>
            </a:r>
          </a:p>
        </p:txBody>
      </p:sp>
      <p:sp>
        <p:nvSpPr>
          <p:cNvPr id="6" name="矩形 5"/>
          <p:cNvSpPr/>
          <p:nvPr/>
        </p:nvSpPr>
        <p:spPr>
          <a:xfrm>
            <a:off x="721995" y="1341643"/>
            <a:ext cx="10859135" cy="3561715"/>
          </a:xfrm>
          <a:prstGeom prst="rect">
            <a:avLst/>
          </a:prstGeom>
        </p:spPr>
        <p:txBody>
          <a:bodyPr wrap="square">
            <a:spAutoFit/>
          </a:bodyPr>
          <a:lstStyle/>
          <a:p>
            <a:pPr algn="l" fontAlgn="auto">
              <a:lnSpc>
                <a:spcPts val="2460"/>
              </a:lnSpc>
              <a:buClrTx/>
              <a:buSzTx/>
              <a:buFontTx/>
            </a:pPr>
            <a:r>
              <a:rPr lang="zh-CN" altLang="en-US" sz="2000" b="1" dirty="0"/>
              <a:t>      </a:t>
            </a:r>
            <a:r>
              <a:rPr lang="zh-CN" altLang="en-US" sz="1800" dirty="0"/>
              <a:t>在传统汉语语法中，我们几乎很少看到“复合名词短语”的说法，在不同的分类方法中也没有“复合名词短语”的说法。“复合名词短语”源于英语相关研究者所常用的“Noun Compounds”（Zaeri A，2012）或“Compound Nouns”（Downing，1977；Li，1971；Lee，1960；Levi，1973）或者“compound nominals”</a:t>
            </a:r>
          </a:p>
          <a:p>
            <a:pPr algn="l" fontAlgn="auto">
              <a:lnSpc>
                <a:spcPts val="2460"/>
              </a:lnSpc>
              <a:buClrTx/>
              <a:buSzTx/>
              <a:buFontTx/>
            </a:pPr>
            <a:r>
              <a:rPr lang="zh-CN" altLang="en-US" sz="1800" dirty="0"/>
              <a:t>（Barrett L et al，2001）。国内的研究者有人（祝慧佳，2007）将其称为“名词复合短语”，有人（王萌等，2007；万菁等，2011）将其称为“复合名词短语”。</a:t>
            </a:r>
          </a:p>
          <a:p>
            <a:pPr algn="l" fontAlgn="auto">
              <a:lnSpc>
                <a:spcPts val="2460"/>
              </a:lnSpc>
              <a:buClrTx/>
              <a:buSzTx/>
              <a:buFontTx/>
            </a:pPr>
            <a:endParaRPr lang="zh-CN" altLang="en-US" sz="1800" dirty="0"/>
          </a:p>
          <a:p>
            <a:pPr algn="l" fontAlgn="auto">
              <a:lnSpc>
                <a:spcPts val="2460"/>
              </a:lnSpc>
              <a:buClrTx/>
              <a:buSzTx/>
              <a:buFontTx/>
            </a:pPr>
            <a:r>
              <a:rPr lang="zh-CN" altLang="en-US" sz="1800" dirty="0"/>
              <a:t>        在构词法中，“复合”是一个重要的构词方式。词根和词根的组合叫做复合，比如“水果”由词根“水”和词根“果”组合而成，因此“水果”这个词的构词方式为复合式。而“复合名词短语（compound nouns）”就指由词和词的线性组合而成的短语。</a:t>
            </a:r>
          </a:p>
          <a:p>
            <a:pPr algn="l" fontAlgn="auto">
              <a:lnSpc>
                <a:spcPts val="2460"/>
              </a:lnSpc>
              <a:buClrTx/>
              <a:buSzTx/>
              <a:buFontTx/>
            </a:pPr>
            <a:endParaRPr lang="zh-CN" altLang="en-US" sz="1800" dirty="0"/>
          </a:p>
          <a:p>
            <a:pPr algn="l" fontAlgn="auto">
              <a:lnSpc>
                <a:spcPts val="2460"/>
              </a:lnSpc>
              <a:buClrTx/>
              <a:buSzTx/>
              <a:buFontTx/>
            </a:pP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6169</Words>
  <Application>Microsoft Office PowerPoint</Application>
  <PresentationFormat>宽屏</PresentationFormat>
  <Paragraphs>197</Paragraphs>
  <Slides>30</Slides>
  <Notes>5</Notes>
  <HiddenSlides>0</HiddenSlides>
  <MMClips>1</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30</vt:i4>
      </vt:variant>
    </vt:vector>
  </HeadingPairs>
  <TitlesOfParts>
    <vt:vector size="44" baseType="lpstr">
      <vt:lpstr>Open Sans</vt:lpstr>
      <vt:lpstr>等线</vt:lpstr>
      <vt:lpstr>等线 Light</vt:lpstr>
      <vt:lpstr>方正正纤黑简体</vt:lpstr>
      <vt:lpstr>华文细黑</vt:lpstr>
      <vt:lpstr>明兰</vt:lpstr>
      <vt:lpstr>Arial</vt:lpstr>
      <vt:lpstr>Impact</vt:lpstr>
      <vt:lpstr>Times New Roman</vt:lpstr>
      <vt:lpstr>Office 主题​​</vt:lpstr>
      <vt:lpstr>3_Office 主题​​</vt:lpstr>
      <vt:lpstr>4_Office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jas</dc:creator>
  <cp:lastModifiedBy>Agnes</cp:lastModifiedBy>
  <cp:revision>260</cp:revision>
  <dcterms:created xsi:type="dcterms:W3CDTF">2017-05-16T12:45:00Z</dcterms:created>
  <dcterms:modified xsi:type="dcterms:W3CDTF">2020-10-16T10:47:19Z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